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38"/>
  </p:notesMasterIdLst>
  <p:handoutMasterIdLst>
    <p:handoutMasterId r:id="rId39"/>
  </p:handoutMasterIdLst>
  <p:sldIdLst>
    <p:sldId id="257" r:id="rId2"/>
    <p:sldId id="406" r:id="rId3"/>
    <p:sldId id="431" r:id="rId4"/>
    <p:sldId id="407" r:id="rId5"/>
    <p:sldId id="432" r:id="rId6"/>
    <p:sldId id="409" r:id="rId7"/>
    <p:sldId id="410" r:id="rId8"/>
    <p:sldId id="433" r:id="rId9"/>
    <p:sldId id="434" r:id="rId10"/>
    <p:sldId id="436" r:id="rId11"/>
    <p:sldId id="421" r:id="rId12"/>
    <p:sldId id="413" r:id="rId13"/>
    <p:sldId id="445" r:id="rId14"/>
    <p:sldId id="446" r:id="rId15"/>
    <p:sldId id="447" r:id="rId16"/>
    <p:sldId id="443" r:id="rId17"/>
    <p:sldId id="444" r:id="rId18"/>
    <p:sldId id="422" r:id="rId19"/>
    <p:sldId id="423" r:id="rId20"/>
    <p:sldId id="442" r:id="rId21"/>
    <p:sldId id="440" r:id="rId22"/>
    <p:sldId id="441" r:id="rId23"/>
    <p:sldId id="448" r:id="rId24"/>
    <p:sldId id="449" r:id="rId25"/>
    <p:sldId id="405" r:id="rId26"/>
    <p:sldId id="425" r:id="rId27"/>
    <p:sldId id="427" r:id="rId28"/>
    <p:sldId id="426" r:id="rId29"/>
    <p:sldId id="429" r:id="rId30"/>
    <p:sldId id="430" r:id="rId31"/>
    <p:sldId id="416" r:id="rId32"/>
    <p:sldId id="417" r:id="rId33"/>
    <p:sldId id="402" r:id="rId34"/>
    <p:sldId id="403" r:id="rId35"/>
    <p:sldId id="368" r:id="rId36"/>
    <p:sldId id="420" r:id="rId37"/>
  </p:sldIdLst>
  <p:sldSz cx="9144000" cy="6858000" type="screen4x3"/>
  <p:notesSz cx="7315200" cy="9601200"/>
  <p:defaultTex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78956" autoAdjust="0"/>
  </p:normalViewPr>
  <p:slideViewPr>
    <p:cSldViewPr>
      <p:cViewPr>
        <p:scale>
          <a:sx n="84" d="100"/>
          <a:sy n="84" d="100"/>
        </p:scale>
        <p:origin x="528" y="192"/>
      </p:cViewPr>
      <p:guideLst>
        <p:guide orient="horz" pos="2160"/>
        <p:guide pos="2880"/>
      </p:guideLst>
    </p:cSldViewPr>
  </p:slideViewPr>
  <p:notesTextViewPr>
    <p:cViewPr>
      <p:scale>
        <a:sx n="100" d="100"/>
        <a:sy n="100" d="100"/>
      </p:scale>
      <p:origin x="0" y="0"/>
    </p:cViewPr>
  </p:notesTextViewPr>
  <p:notesViewPr>
    <p:cSldViewPr>
      <p:cViewPr varScale="1">
        <p:scale>
          <a:sx n="49" d="100"/>
          <a:sy n="49" d="100"/>
        </p:scale>
        <p:origin x="-2707"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475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7475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475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A7C5E3D8-2A7C-4470-B643-3E49AF89262A}" type="slidenum">
              <a:rPr lang="en-US"/>
              <a:pPr>
                <a:defRPr/>
              </a:pPr>
              <a:t>‹#›</a:t>
            </a:fld>
            <a:endParaRPr lang="en-US"/>
          </a:p>
        </p:txBody>
      </p:sp>
    </p:spTree>
    <p:extLst>
      <p:ext uri="{BB962C8B-B14F-4D97-AF65-F5344CB8AC3E}">
        <p14:creationId xmlns:p14="http://schemas.microsoft.com/office/powerpoint/2010/main" val="424822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C47128AF-80F1-43B7-A46B-CEC277309EEF}" type="datetimeFigureOut">
              <a:rPr lang="en-US"/>
              <a:pPr>
                <a:defRPr/>
              </a:pPr>
              <a:t>2/19/16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DA47A1C7-7A01-44A6-8EC0-CEE31C2BCE01}" type="slidenum">
              <a:rPr lang="en-US"/>
              <a:pPr>
                <a:defRPr/>
              </a:pPr>
              <a:t>‹#›</a:t>
            </a:fld>
            <a:endParaRPr lang="en-US"/>
          </a:p>
        </p:txBody>
      </p:sp>
    </p:spTree>
    <p:extLst>
      <p:ext uri="{BB962C8B-B14F-4D97-AF65-F5344CB8AC3E}">
        <p14:creationId xmlns:p14="http://schemas.microsoft.com/office/powerpoint/2010/main" val="1380644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dirty="0" smtClean="0"/>
              <a:t>Hi, my name is </a:t>
            </a:r>
            <a:r>
              <a:rPr lang="en-US" dirty="0" smtClean="0"/>
              <a:t>________.</a:t>
            </a:r>
            <a:endParaRPr lang="en-US" dirty="0" smtClean="0"/>
          </a:p>
          <a:p>
            <a:pPr marL="228600" indent="-228600">
              <a:buFont typeface="Calibri" pitchFamily="34" charset="0"/>
              <a:buAutoNum type="arabicPeriod"/>
            </a:pPr>
            <a:r>
              <a:rPr lang="en-US" dirty="0" smtClean="0"/>
              <a:t>I want to start my presentation by</a:t>
            </a:r>
            <a:r>
              <a:rPr lang="en-US" baseline="0" dirty="0" smtClean="0"/>
              <a:t> </a:t>
            </a:r>
            <a:r>
              <a:rPr lang="en-US" dirty="0" smtClean="0"/>
              <a:t>asking each and every one of you, to think about</a:t>
            </a:r>
            <a:r>
              <a:rPr lang="en-US" baseline="0" dirty="0" smtClean="0"/>
              <a:t> </a:t>
            </a:r>
            <a:r>
              <a:rPr lang="en-US" dirty="0" smtClean="0"/>
              <a:t> how you would describe this picture</a:t>
            </a:r>
            <a:r>
              <a:rPr lang="en-US" baseline="0" dirty="0" smtClean="0"/>
              <a:t> on the screen</a:t>
            </a:r>
            <a:r>
              <a:rPr lang="en-US" dirty="0" smtClean="0"/>
              <a:t>:</a:t>
            </a:r>
          </a:p>
          <a:p>
            <a:pPr marL="228600" indent="-228600">
              <a:buFont typeface="Calibri" pitchFamily="34" charset="0"/>
              <a:buAutoNum type="arabicPeriod"/>
            </a:pPr>
            <a:r>
              <a:rPr lang="en-US" dirty="0" smtClean="0"/>
              <a:t>And I would like for</a:t>
            </a:r>
            <a:r>
              <a:rPr lang="en-US" baseline="0" dirty="0" smtClean="0"/>
              <a:t> some of you to share that with me.  How would you describe this picture?</a:t>
            </a:r>
          </a:p>
          <a:p>
            <a:pPr marL="228600" indent="-228600">
              <a:buFont typeface="Calibri" pitchFamily="34" charset="0"/>
              <a:buAutoNum type="arabicPeriod"/>
            </a:pPr>
            <a:r>
              <a:rPr lang="en-US" baseline="0" dirty="0" smtClean="0"/>
              <a:t>… (get several answers)…</a:t>
            </a:r>
          </a:p>
          <a:p>
            <a:pPr marL="228600" indent="-228600">
              <a:buFont typeface="Calibri" pitchFamily="34" charset="0"/>
              <a:buAutoNum type="arabicPeriod"/>
            </a:pPr>
            <a:r>
              <a:rPr lang="en-US" baseline="0" dirty="0" smtClean="0"/>
              <a:t>now, who thinks that this person is putting in effort to lift the weights?  (raise my hand to ask people to raise hands)</a:t>
            </a:r>
          </a:p>
          <a:p>
            <a:pPr marL="228600" indent="-228600">
              <a:buFont typeface="Calibri" pitchFamily="34" charset="0"/>
              <a:buAutoNum type="arabicPeriod"/>
            </a:pPr>
            <a:r>
              <a:rPr lang="en-US" dirty="0" smtClean="0"/>
              <a:t>why</a:t>
            </a:r>
            <a:r>
              <a:rPr lang="en-US" baseline="0" dirty="0" smtClean="0"/>
              <a:t> – why do you think that people put in effort when they’re lifting weights?</a:t>
            </a:r>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0D1E74-2D82-47E7-83C5-60BBAA10FCB2}" type="slidenum">
              <a:rPr lang="en-US" smtClean="0"/>
              <a:pPr/>
              <a:t>1</a:t>
            </a:fld>
            <a:endParaRPr lang="en-US" smtClean="0"/>
          </a:p>
        </p:txBody>
      </p:sp>
    </p:spTree>
    <p:extLst>
      <p:ext uri="{BB962C8B-B14F-4D97-AF65-F5344CB8AC3E}">
        <p14:creationId xmlns:p14="http://schemas.microsoft.com/office/powerpoint/2010/main" val="2018267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defRPr/>
            </a:pPr>
            <a:r>
              <a:rPr lang="en-US" dirty="0" smtClean="0"/>
              <a:t>…and it turns out that kids who understand this, do better in school and out of school than kids who don’t know this yet…</a:t>
            </a:r>
          </a:p>
          <a:p>
            <a:pPr marL="228600" indent="-228600">
              <a:buFont typeface="+mj-lt"/>
              <a:buAutoNum type="arabicPeriod"/>
              <a:defRPr/>
            </a:pPr>
            <a:r>
              <a:rPr lang="en-US" dirty="0" smtClean="0"/>
              <a:t>This chart shows</a:t>
            </a:r>
            <a:r>
              <a:rPr lang="en-US" baseline="0" dirty="0" smtClean="0"/>
              <a:t> that students who understand this get better grades in math than students who don’t know this yet</a:t>
            </a: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DA47A1C7-7A01-44A6-8EC0-CEE31C2BCE01}" type="slidenum">
              <a:rPr lang="en-US" smtClean="0"/>
              <a:pPr>
                <a:defRPr/>
              </a:pPr>
              <a:t>11</a:t>
            </a:fld>
            <a:endParaRPr lang="en-US"/>
          </a:p>
        </p:txBody>
      </p:sp>
    </p:spTree>
    <p:extLst>
      <p:ext uri="{BB962C8B-B14F-4D97-AF65-F5344CB8AC3E}">
        <p14:creationId xmlns:p14="http://schemas.microsoft.com/office/powerpoint/2010/main" val="123448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dirty="0" smtClean="0"/>
              <a:t>This</a:t>
            </a:r>
            <a:r>
              <a:rPr lang="en-US" baseline="0" dirty="0" smtClean="0"/>
              <a:t> was discovered by a professor of psychology at Stanford University by the name of Carol Dweck</a:t>
            </a:r>
          </a:p>
          <a:p>
            <a:pPr marL="228600" indent="-228600">
              <a:buFont typeface="Calibri" pitchFamily="34" charset="0"/>
              <a:buAutoNum type="arabicPeriod"/>
            </a:pPr>
            <a:r>
              <a:rPr lang="en-US" dirty="0" smtClean="0"/>
              <a:t>…and parents and teachers who want to learn more about this research may be interested in a very accessible book she wrote called Mindset, which is available for $10 at Amazon.com…</a:t>
            </a:r>
          </a:p>
          <a:p>
            <a:pPr marL="228600" indent="-228600">
              <a:buFont typeface="Calibri" pitchFamily="34" charset="0"/>
              <a:buAutoNum type="arabicPeriod"/>
            </a:pPr>
            <a:r>
              <a:rPr lang="en-US" dirty="0" smtClean="0"/>
              <a:t>So</a:t>
            </a:r>
            <a:r>
              <a:rPr lang="en-US" baseline="0" dirty="0" smtClean="0"/>
              <a:t> </a:t>
            </a:r>
            <a:r>
              <a:rPr lang="en-US" dirty="0" smtClean="0"/>
              <a:t>Dr. Dweck</a:t>
            </a:r>
            <a:r>
              <a:rPr lang="en-US" baseline="0" dirty="0" smtClean="0"/>
              <a:t> discovered that kids who understand that intelligence is developed over time do better in school and out of school.</a:t>
            </a:r>
          </a:p>
          <a:p>
            <a:pPr marL="228600" indent="-228600">
              <a:buFont typeface="Calibri" pitchFamily="34" charset="0"/>
              <a:buAutoNum type="arabicPeriod"/>
            </a:pPr>
            <a:r>
              <a:rPr lang="en-US" baseline="0" dirty="0" smtClean="0"/>
              <a:t>But then she started asking herself the question – well, if we teach kids that intelligence is developed over time, do those kids who don’t know that yet start doing better in school?  </a:t>
            </a:r>
          </a:p>
          <a:p>
            <a:pPr marL="228600" indent="-228600">
              <a:buFont typeface="Calibri" pitchFamily="34" charset="0"/>
              <a:buAutoNum type="arabicPeriod"/>
            </a:pPr>
            <a:r>
              <a:rPr lang="en-US" baseline="0" dirty="0" smtClean="0"/>
              <a:t>And so she set out to teach them that, and…</a:t>
            </a:r>
          </a:p>
          <a:p>
            <a:pPr marL="228600" indent="-228600">
              <a:buFont typeface="Calibri" pitchFamily="34" charset="0"/>
              <a:buNone/>
            </a:pPr>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820581-B27C-418A-8A1C-5F11E8CCF574}" type="slidenum">
              <a:rPr lang="en-US" smtClean="0"/>
              <a:pPr/>
              <a:t>12</a:t>
            </a:fld>
            <a:endParaRPr lang="en-US" smtClean="0"/>
          </a:p>
        </p:txBody>
      </p:sp>
    </p:spTree>
    <p:extLst>
      <p:ext uri="{BB962C8B-B14F-4D97-AF65-F5344CB8AC3E}">
        <p14:creationId xmlns:p14="http://schemas.microsoft.com/office/powerpoint/2010/main" val="1112132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..and hence she discovered</a:t>
            </a:r>
            <a:r>
              <a:rPr lang="en-US" baseline="0" dirty="0" smtClean="0"/>
              <a:t> when kids learn this, they do better in school.</a:t>
            </a:r>
          </a:p>
          <a:p>
            <a:pPr marL="228600" indent="-228600">
              <a:buFont typeface="+mj-lt"/>
              <a:buAutoNum type="arabicPeriod"/>
            </a:pPr>
            <a:r>
              <a:rPr lang="en-US" baseline="0" dirty="0" smtClean="0"/>
              <a:t>This chart shows the results from one of the studies in which they taught kids that intelligence is something that they develop over time, showing how the kids who learned this started doing a lot better in school than the kids who didn’t have the opportunity to take the class.</a:t>
            </a:r>
            <a:endParaRPr lang="en-US" dirty="0"/>
          </a:p>
        </p:txBody>
      </p:sp>
      <p:sp>
        <p:nvSpPr>
          <p:cNvPr id="4" name="Slide Number Placeholder 3"/>
          <p:cNvSpPr>
            <a:spLocks noGrp="1"/>
          </p:cNvSpPr>
          <p:nvPr>
            <p:ph type="sldNum" sz="quarter" idx="10"/>
          </p:nvPr>
        </p:nvSpPr>
        <p:spPr/>
        <p:txBody>
          <a:bodyPr/>
          <a:lstStyle/>
          <a:p>
            <a:pPr>
              <a:defRPr/>
            </a:pPr>
            <a:fld id="{DA47A1C7-7A01-44A6-8EC0-CEE31C2BCE01}" type="slidenum">
              <a:rPr lang="en-US" smtClean="0"/>
              <a:pPr>
                <a:defRPr/>
              </a:pPr>
              <a:t>18</a:t>
            </a:fld>
            <a:endParaRPr lang="en-US"/>
          </a:p>
        </p:txBody>
      </p:sp>
    </p:spTree>
    <p:extLst>
      <p:ext uri="{BB962C8B-B14F-4D97-AF65-F5344CB8AC3E}">
        <p14:creationId xmlns:p14="http://schemas.microsoft.com/office/powerpoint/2010/main" val="2065974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Not only that, but the adults around the student</a:t>
            </a:r>
            <a:r>
              <a:rPr lang="en-US" baseline="0" dirty="0" smtClean="0"/>
              <a:t> can notice meaningful changes in the behavior of the child.  They get motivated to become active learners and take charge over the growth of their own brain and over their own success.</a:t>
            </a:r>
            <a:endParaRPr lang="en-US" dirty="0"/>
          </a:p>
        </p:txBody>
      </p:sp>
      <p:sp>
        <p:nvSpPr>
          <p:cNvPr id="4" name="Slide Number Placeholder 3"/>
          <p:cNvSpPr>
            <a:spLocks noGrp="1"/>
          </p:cNvSpPr>
          <p:nvPr>
            <p:ph type="sldNum" sz="quarter" idx="10"/>
          </p:nvPr>
        </p:nvSpPr>
        <p:spPr/>
        <p:txBody>
          <a:bodyPr/>
          <a:lstStyle/>
          <a:p>
            <a:pPr>
              <a:defRPr/>
            </a:pPr>
            <a:fld id="{DA47A1C7-7A01-44A6-8EC0-CEE31C2BCE01}" type="slidenum">
              <a:rPr lang="en-US" smtClean="0"/>
              <a:pPr>
                <a:defRPr/>
              </a:pPr>
              <a:t>19</a:t>
            </a:fld>
            <a:endParaRPr lang="en-US"/>
          </a:p>
        </p:txBody>
      </p:sp>
    </p:spTree>
    <p:extLst>
      <p:ext uri="{BB962C8B-B14F-4D97-AF65-F5344CB8AC3E}">
        <p14:creationId xmlns:p14="http://schemas.microsoft.com/office/powerpoint/2010/main" val="17261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Calibri" pitchFamily="34" charset="0"/>
              <a:buAutoNum type="arabicPeriod"/>
              <a:tabLst/>
              <a:defRPr/>
            </a:pPr>
            <a:r>
              <a:rPr lang="en-US" dirty="0" smtClean="0"/>
              <a:t>…so Dr. Dweck and some colleagues created a fun, online program, that teaches kids that the brain is like a muscle, and what they need to do in order to strengthen their own brains… (then go into description and website)…</a:t>
            </a:r>
          </a:p>
          <a:p>
            <a:pPr marL="228600" indent="-228600">
              <a:buFont typeface="Calibri" pitchFamily="34" charset="0"/>
              <a:buAutoNum type="arabicPeriod"/>
            </a:pPr>
            <a:r>
              <a:rPr lang="en-US" dirty="0" smtClean="0"/>
              <a:t>The program is all accessed online.</a:t>
            </a:r>
          </a:p>
          <a:p>
            <a:pPr marL="228600" indent="-228600">
              <a:buFont typeface="Calibri" pitchFamily="34" charset="0"/>
              <a:buAutoNum type="arabicPeriod"/>
            </a:pPr>
            <a:r>
              <a:rPr lang="en-US" dirty="0" smtClean="0"/>
              <a:t>So in the program kids go on a quest,</a:t>
            </a:r>
          </a:p>
          <a:p>
            <a:pPr marL="228600" indent="-228600">
              <a:buFont typeface="Calibri" pitchFamily="34" charset="0"/>
              <a:buAutoNum type="arabicPeriod"/>
            </a:pPr>
            <a:r>
              <a:rPr lang="en-US" dirty="0" smtClean="0"/>
              <a:t>And they meet characters like Chris and Dahlia…</a:t>
            </a:r>
          </a:p>
          <a:p>
            <a:endParaRPr lang="en-US" dirty="0"/>
          </a:p>
        </p:txBody>
      </p:sp>
      <p:sp>
        <p:nvSpPr>
          <p:cNvPr id="4" name="Slide Number Placeholder 3"/>
          <p:cNvSpPr>
            <a:spLocks noGrp="1"/>
          </p:cNvSpPr>
          <p:nvPr>
            <p:ph type="sldNum" sz="quarter" idx="10"/>
          </p:nvPr>
        </p:nvSpPr>
        <p:spPr/>
        <p:txBody>
          <a:bodyPr/>
          <a:lstStyle/>
          <a:p>
            <a:pPr>
              <a:defRPr/>
            </a:pPr>
            <a:fld id="{DA47A1C7-7A01-44A6-8EC0-CEE31C2BCE01}" type="slidenum">
              <a:rPr lang="en-US" smtClean="0"/>
              <a:pPr>
                <a:defRPr/>
              </a:pPr>
              <a:t>23</a:t>
            </a:fld>
            <a:endParaRPr lang="en-US"/>
          </a:p>
        </p:txBody>
      </p:sp>
    </p:spTree>
    <p:extLst>
      <p:ext uri="{BB962C8B-B14F-4D97-AF65-F5344CB8AC3E}">
        <p14:creationId xmlns:p14="http://schemas.microsoft.com/office/powerpoint/2010/main" val="144397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dirty="0" smtClean="0"/>
              <a:t>…and some other characters, like Dr. Cerebrus, the brain dude and the Orb…</a:t>
            </a:r>
          </a:p>
          <a:p>
            <a:pPr marL="228600" indent="-228600">
              <a:buFont typeface="Calibri" pitchFamily="34" charset="0"/>
              <a:buAutoNum type="arabicPeriod"/>
            </a:pPr>
            <a:r>
              <a:rPr lang="en-US" dirty="0" smtClean="0"/>
              <a:t>And they embark on a fun exploration with lots of humor, but also lots of really useful learning</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D24E90-6F7C-4672-87BB-41CEA9657654}" type="slidenum">
              <a:rPr lang="en-US" smtClean="0"/>
              <a:pPr/>
              <a:t>25</a:t>
            </a:fld>
            <a:endParaRPr lang="en-US" smtClean="0"/>
          </a:p>
        </p:txBody>
      </p:sp>
    </p:spTree>
    <p:extLst>
      <p:ext uri="{BB962C8B-B14F-4D97-AF65-F5344CB8AC3E}">
        <p14:creationId xmlns:p14="http://schemas.microsoft.com/office/powerpoint/2010/main" val="755699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smtClean="0"/>
              <a:t>…along the way you learn really cool, things, like when you put rats in a stimulating environment, where they need to be using their brains all the time, as opposed to a boring environment, with not much to do… their brains get heavier..</a:t>
            </a:r>
          </a:p>
          <a:p>
            <a:pPr marL="228600" indent="-228600">
              <a:buFont typeface="Calibri" pitchFamily="34" charset="0"/>
              <a:buAutoNum type="arabicPeriod"/>
            </a:pPr>
            <a:r>
              <a:rPr lang="en-US" smtClean="0"/>
              <a:t>…that’s because the rats that are working out their brains, y using their brains actively all the time, are making their brains stronger</a:t>
            </a:r>
          </a:p>
          <a:p>
            <a:pPr marL="228600" indent="-228600">
              <a:buFont typeface="Calibri" pitchFamily="34" charset="0"/>
              <a:buAutoNum type="arabicPeriod"/>
            </a:pPr>
            <a:r>
              <a:rPr lang="en-US" smtClean="0"/>
              <a:t>or if you look at the brains of taxi drivers, the area where they store information about space is much bigger than for other people, because they need to be thinking about space all the time….</a:t>
            </a:r>
          </a:p>
          <a:p>
            <a:pPr marL="228600" indent="-228600">
              <a:buFont typeface="Calibri" pitchFamily="34" charset="0"/>
              <a:buAutoNum type="arabicPeriod"/>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813400-2B1A-4111-8602-80326FDE1AE8}" type="slidenum">
              <a:rPr lang="en-US" smtClean="0"/>
              <a:pPr/>
              <a:t>26</a:t>
            </a:fld>
            <a:endParaRPr lang="en-US" smtClean="0"/>
          </a:p>
        </p:txBody>
      </p:sp>
    </p:spTree>
    <p:extLst>
      <p:ext uri="{BB962C8B-B14F-4D97-AF65-F5344CB8AC3E}">
        <p14:creationId xmlns:p14="http://schemas.microsoft.com/office/powerpoint/2010/main" val="82749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smtClean="0"/>
              <a:t>…along the way you learn really cool, things, like when you put rats in a stimulating environment, where they need to be using their brains all the time, as opposed to a boring environment, with not much to do… their brains get heavier..</a:t>
            </a:r>
          </a:p>
          <a:p>
            <a:pPr marL="228600" indent="-228600">
              <a:buFont typeface="Calibri" pitchFamily="34" charset="0"/>
              <a:buAutoNum type="arabicPeriod"/>
            </a:pPr>
            <a:r>
              <a:rPr lang="en-US" smtClean="0"/>
              <a:t>…that’s because the rats that are working out their brains, y using their brains actively all the time, are making their brains stronger</a:t>
            </a:r>
          </a:p>
          <a:p>
            <a:pPr marL="228600" indent="-228600">
              <a:buFont typeface="Calibri" pitchFamily="34" charset="0"/>
              <a:buAutoNum type="arabicPeriod"/>
            </a:pPr>
            <a:r>
              <a:rPr lang="en-US" smtClean="0"/>
              <a:t>or if you look at the brains of taxi drivers, the area where they store information about space is much bigger than for other people, because they need to be thinking about space all the time….</a:t>
            </a:r>
          </a:p>
          <a:p>
            <a:pPr marL="228600" indent="-228600">
              <a:buFont typeface="Calibri" pitchFamily="34" charset="0"/>
              <a:buAutoNum type="arabicPeriod"/>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577B19-7B81-41F8-A446-2F54C3DE8240}" type="slidenum">
              <a:rPr lang="en-US" smtClean="0"/>
              <a:pPr/>
              <a:t>27</a:t>
            </a:fld>
            <a:endParaRPr lang="en-US" smtClean="0"/>
          </a:p>
        </p:txBody>
      </p:sp>
    </p:spTree>
    <p:extLst>
      <p:ext uri="{BB962C8B-B14F-4D97-AF65-F5344CB8AC3E}">
        <p14:creationId xmlns:p14="http://schemas.microsoft.com/office/powerpoint/2010/main" val="58633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smtClean="0"/>
              <a:t>…along the way you learn really cool, things, like when you put rats in a stimulating environment, where they need to be using their brains all the time, as opposed to a boring environment, with not much to do… their brains get heavier..</a:t>
            </a:r>
          </a:p>
          <a:p>
            <a:pPr marL="228600" indent="-228600">
              <a:buFont typeface="Calibri" pitchFamily="34" charset="0"/>
              <a:buAutoNum type="arabicPeriod"/>
            </a:pPr>
            <a:r>
              <a:rPr lang="en-US" smtClean="0"/>
              <a:t>…that’s because the rats that are working out their brains, y using their brains actively all the time, are making their brains stronger</a:t>
            </a:r>
          </a:p>
          <a:p>
            <a:pPr marL="228600" indent="-228600">
              <a:buFont typeface="Calibri" pitchFamily="34" charset="0"/>
              <a:buAutoNum type="arabicPeriod"/>
            </a:pPr>
            <a:r>
              <a:rPr lang="en-US" smtClean="0"/>
              <a:t>or if you look at the brains of taxi drivers, the area where they store information about space is much bigger than for other people, because they need to be thinking about space all the time….</a:t>
            </a:r>
          </a:p>
          <a:p>
            <a:pPr marL="228600" indent="-228600">
              <a:buFont typeface="Calibri" pitchFamily="34" charset="0"/>
              <a:buAutoNum type="arabicPeriod"/>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39F856-9AA1-405A-9856-402CBF9C5C62}" type="slidenum">
              <a:rPr lang="en-US" smtClean="0"/>
              <a:pPr/>
              <a:t>28</a:t>
            </a:fld>
            <a:endParaRPr lang="en-US" smtClean="0"/>
          </a:p>
        </p:txBody>
      </p:sp>
    </p:spTree>
    <p:extLst>
      <p:ext uri="{BB962C8B-B14F-4D97-AF65-F5344CB8AC3E}">
        <p14:creationId xmlns:p14="http://schemas.microsoft.com/office/powerpoint/2010/main" val="184572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smtClean="0"/>
              <a:t>…along the way you learn really cool, things, like when you put rats in a stimulating environment, where they need to be using their brains all the time, as opposed to a boring environment, with not much to do… their brains get heavier..</a:t>
            </a:r>
          </a:p>
          <a:p>
            <a:pPr marL="228600" indent="-228600">
              <a:buFont typeface="Calibri" pitchFamily="34" charset="0"/>
              <a:buAutoNum type="arabicPeriod"/>
            </a:pPr>
            <a:r>
              <a:rPr lang="en-US" smtClean="0"/>
              <a:t>…that’s because the rats that are working out their brains, y using their brains actively all the time, are making their brains stronger</a:t>
            </a:r>
          </a:p>
          <a:p>
            <a:pPr marL="228600" indent="-228600">
              <a:buFont typeface="Calibri" pitchFamily="34" charset="0"/>
              <a:buAutoNum type="arabicPeriod"/>
            </a:pPr>
            <a:r>
              <a:rPr lang="en-US" smtClean="0"/>
              <a:t>or if you look at the brains of taxi drivers, the area where they store information about space is much bigger than for other people, because they need to be thinking about space all the time….</a:t>
            </a:r>
          </a:p>
          <a:p>
            <a:pPr marL="228600" indent="-228600">
              <a:buFont typeface="Calibri" pitchFamily="34" charset="0"/>
              <a:buAutoNum type="arabicPeriod"/>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0F3082-6A5B-4D40-B2AA-15ECBE6DF83C}" type="slidenum">
              <a:rPr lang="en-US" smtClean="0"/>
              <a:pPr/>
              <a:t>29</a:t>
            </a:fld>
            <a:endParaRPr lang="en-US" smtClean="0"/>
          </a:p>
        </p:txBody>
      </p:sp>
    </p:spTree>
    <p:extLst>
      <p:ext uri="{BB962C8B-B14F-4D97-AF65-F5344CB8AC3E}">
        <p14:creationId xmlns:p14="http://schemas.microsoft.com/office/powerpoint/2010/main" val="69850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dirty="0" smtClean="0"/>
              <a:t>If you work your muscles… You get strong muscle</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A68ED4-AD1F-4837-970B-B3D3A36B5413}" type="slidenum">
              <a:rPr lang="en-US" smtClean="0"/>
              <a:pPr/>
              <a:t>2</a:t>
            </a:fld>
            <a:endParaRPr lang="en-US" smtClean="0"/>
          </a:p>
        </p:txBody>
      </p:sp>
    </p:spTree>
    <p:extLst>
      <p:ext uri="{BB962C8B-B14F-4D97-AF65-F5344CB8AC3E}">
        <p14:creationId xmlns:p14="http://schemas.microsoft.com/office/powerpoint/2010/main" val="1522659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…and why do we want strong brains?…</a:t>
            </a:r>
          </a:p>
          <a:p>
            <a:endParaRPr lang="en-US" smtClean="0"/>
          </a:p>
          <a:p>
            <a:r>
              <a:rPr lang="en-US" smtClean="0"/>
              <a:t>So that we can do lots of cool stuff (lots of images again)…</a:t>
            </a:r>
          </a:p>
          <a:p>
            <a:endParaRPr lang="en-US" smtClean="0"/>
          </a:p>
          <a:p>
            <a:endParaRPr lang="en-US" smtClean="0"/>
          </a:p>
          <a:p>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0A0D19-702C-4D95-851A-0BD0AD76F90C}" type="slidenum">
              <a:rPr lang="en-US" smtClean="0"/>
              <a:pPr/>
              <a:t>30</a:t>
            </a:fld>
            <a:endParaRPr lang="en-US" smtClean="0"/>
          </a:p>
        </p:txBody>
      </p:sp>
    </p:spTree>
    <p:extLst>
      <p:ext uri="{BB962C8B-B14F-4D97-AF65-F5344CB8AC3E}">
        <p14:creationId xmlns:p14="http://schemas.microsoft.com/office/powerpoint/2010/main" val="168449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smtClean="0"/>
              <a:t>Kids also learn about effective study strategies that work best, based on what they’re learning about how the brain works.</a:t>
            </a:r>
          </a:p>
          <a:p>
            <a:pPr marL="228600" indent="-228600">
              <a:buFont typeface="Calibri" pitchFamily="34" charset="0"/>
              <a:buAutoNum type="arabicPeriod"/>
            </a:pPr>
            <a:r>
              <a:rPr lang="en-US" smtClean="0"/>
              <a:t>So they learn why certain study strategies make sense.</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D97F27-F0F0-4857-B4DA-9D89CED4DBA1}" type="slidenum">
              <a:rPr lang="en-US" smtClean="0"/>
              <a:pPr/>
              <a:t>31</a:t>
            </a:fld>
            <a:endParaRPr lang="en-US" smtClean="0"/>
          </a:p>
        </p:txBody>
      </p:sp>
    </p:spTree>
    <p:extLst>
      <p:ext uri="{BB962C8B-B14F-4D97-AF65-F5344CB8AC3E}">
        <p14:creationId xmlns:p14="http://schemas.microsoft.com/office/powerpoint/2010/main" val="994579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 kids learn lots of cool stuff like that, and they also learn how they can work out their own brains, so that their brains grow stronger [image of strong brain…] …  how to boost…</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6FDB6B-A676-4EEF-8A7C-C7DF7C96D4C2}" type="slidenum">
              <a:rPr lang="en-US" smtClean="0"/>
              <a:pPr/>
              <a:t>32</a:t>
            </a:fld>
            <a:endParaRPr lang="en-US" smtClean="0"/>
          </a:p>
        </p:txBody>
      </p:sp>
    </p:spTree>
    <p:extLst>
      <p:ext uri="{BB962C8B-B14F-4D97-AF65-F5344CB8AC3E}">
        <p14:creationId xmlns:p14="http://schemas.microsoft.com/office/powerpoint/2010/main" val="2034431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47A1C7-7A01-44A6-8EC0-CEE31C2BCE01}" type="slidenum">
              <a:rPr lang="en-US" smtClean="0"/>
              <a:pPr>
                <a:defRPr/>
              </a:pPr>
              <a:t>33</a:t>
            </a:fld>
            <a:endParaRPr lang="en-US"/>
          </a:p>
        </p:txBody>
      </p:sp>
    </p:spTree>
    <p:extLst>
      <p:ext uri="{BB962C8B-B14F-4D97-AF65-F5344CB8AC3E}">
        <p14:creationId xmlns:p14="http://schemas.microsoft.com/office/powerpoint/2010/main" val="1701123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47A1C7-7A01-44A6-8EC0-CEE31C2BCE01}" type="slidenum">
              <a:rPr lang="en-US" smtClean="0"/>
              <a:pPr>
                <a:defRPr/>
              </a:pPr>
              <a:t>34</a:t>
            </a:fld>
            <a:endParaRPr lang="en-US"/>
          </a:p>
        </p:txBody>
      </p:sp>
    </p:spTree>
    <p:extLst>
      <p:ext uri="{BB962C8B-B14F-4D97-AF65-F5344CB8AC3E}">
        <p14:creationId xmlns:p14="http://schemas.microsoft.com/office/powerpoint/2010/main" val="694652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dirty="0" smtClean="0"/>
              <a:t>…for all those kids and parents who want to learn more about the Brainology program, you can Google ‘</a:t>
            </a:r>
            <a:r>
              <a:rPr lang="en-US" dirty="0" err="1" smtClean="0"/>
              <a:t>brainology</a:t>
            </a:r>
            <a:r>
              <a:rPr lang="en-US" dirty="0" smtClean="0"/>
              <a:t>’, or you can go to the website at </a:t>
            </a:r>
            <a:r>
              <a:rPr lang="en-US" dirty="0" err="1" smtClean="0"/>
              <a:t>www.mindsetworks.com</a:t>
            </a:r>
            <a:r>
              <a:rPr lang="en-US" dirty="0" smtClean="0"/>
              <a:t>…</a:t>
            </a:r>
            <a:endParaRPr lang="en-US" dirty="0" smtClean="0"/>
          </a:p>
          <a:p>
            <a:pPr marL="228600" indent="-228600">
              <a:buFont typeface="Calibri" pitchFamily="34" charset="0"/>
              <a:buAutoNum type="arabicPeriod"/>
            </a:pPr>
            <a:r>
              <a:rPr lang="en-US" dirty="0" smtClean="0"/>
              <a:t>Thank you…  [any questions?...]</a:t>
            </a: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FAE9BC-BD42-43B6-BC8B-EC9F179BA444}" type="slidenum">
              <a:rPr lang="en-US" smtClean="0"/>
              <a:pPr/>
              <a:t>36</a:t>
            </a:fld>
            <a:endParaRPr lang="en-US" smtClean="0"/>
          </a:p>
        </p:txBody>
      </p:sp>
    </p:spTree>
    <p:extLst>
      <p:ext uri="{BB962C8B-B14F-4D97-AF65-F5344CB8AC3E}">
        <p14:creationId xmlns:p14="http://schemas.microsoft.com/office/powerpoint/2010/main" val="46285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dirty="0" smtClean="0"/>
              <a:t>If you work your brain… You get strong brains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A68ED4-AD1F-4837-970B-B3D3A36B5413}" type="slidenum">
              <a:rPr lang="en-US" smtClean="0"/>
              <a:pPr/>
              <a:t>3</a:t>
            </a:fld>
            <a:endParaRPr lang="en-US" smtClean="0"/>
          </a:p>
        </p:txBody>
      </p:sp>
    </p:spTree>
    <p:extLst>
      <p:ext uri="{BB962C8B-B14F-4D97-AF65-F5344CB8AC3E}">
        <p14:creationId xmlns:p14="http://schemas.microsoft.com/office/powerpoint/2010/main" val="192835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dirty="0" smtClean="0"/>
              <a:t>The</a:t>
            </a:r>
            <a:r>
              <a:rPr lang="en-US" baseline="0" dirty="0" smtClean="0"/>
              <a:t> brain is like a muscle.  We have to put in effort, in order for it to grow and get stronger.</a:t>
            </a: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D6159F-641B-4942-9098-83CE44C8CCA3}" type="slidenum">
              <a:rPr lang="en-US" smtClean="0"/>
              <a:pPr/>
              <a:t>4</a:t>
            </a:fld>
            <a:endParaRPr lang="en-US" smtClean="0"/>
          </a:p>
        </p:txBody>
      </p:sp>
    </p:spTree>
    <p:extLst>
      <p:ext uri="{BB962C8B-B14F-4D97-AF65-F5344CB8AC3E}">
        <p14:creationId xmlns:p14="http://schemas.microsoft.com/office/powerpoint/2010/main" val="6022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dirty="0" smtClean="0"/>
              <a:t>And why do we want our brains to be stronger? (picture of </a:t>
            </a:r>
            <a:r>
              <a:rPr lang="en-US" dirty="0" err="1" smtClean="0"/>
              <a:t>arnold</a:t>
            </a:r>
            <a:r>
              <a:rPr lang="en-US" dirty="0" smtClean="0"/>
              <a:t> the brain)</a:t>
            </a:r>
          </a:p>
          <a:p>
            <a:pPr marL="228600" indent="-228600">
              <a:buFont typeface="Calibri" pitchFamily="34" charset="0"/>
              <a:buAutoNum type="arabicPeriod"/>
            </a:pPr>
            <a:r>
              <a:rPr lang="en-US" dirty="0" smtClean="0"/>
              <a:t>Because</a:t>
            </a:r>
            <a:r>
              <a:rPr lang="en-US" baseline="0" dirty="0" smtClean="0"/>
              <a:t> wit strong brains we can do have a lot of fun and amazing things!</a:t>
            </a:r>
            <a:endParaRPr lang="en-US" dirty="0" smtClean="0"/>
          </a:p>
          <a:p>
            <a:pPr marL="685800" lvl="1" indent="-228600">
              <a:buFont typeface="Calibri" pitchFamily="34" charset="0"/>
              <a:buAutoNum type="arabicPeriod"/>
            </a:pPr>
            <a:r>
              <a:rPr lang="en-US" dirty="0" smtClean="0"/>
              <a:t>We can create lots of very</a:t>
            </a:r>
            <a:r>
              <a:rPr lang="en-US" baseline="0" dirty="0" smtClean="0"/>
              <a:t> cool things</a:t>
            </a:r>
            <a:endParaRPr lang="en-US" dirty="0" smtClean="0"/>
          </a:p>
          <a:p>
            <a:pPr marL="685800" lvl="1" indent="-228600">
              <a:buFont typeface="Calibri" pitchFamily="34" charset="0"/>
              <a:buAutoNum type="arabicPeriod"/>
            </a:pPr>
            <a:r>
              <a:rPr lang="en-US" dirty="0" smtClean="0"/>
              <a:t>We can discover many things about the world</a:t>
            </a:r>
          </a:p>
          <a:p>
            <a:pPr marL="685800" lvl="1" indent="-228600">
              <a:buFont typeface="Calibri" pitchFamily="34" charset="0"/>
              <a:buAutoNum type="arabicPeriod"/>
            </a:pPr>
            <a:r>
              <a:rPr lang="en-US" dirty="0" smtClean="0"/>
              <a:t>We can solve lots of tough problems, including</a:t>
            </a:r>
            <a:r>
              <a:rPr lang="en-US" baseline="0" dirty="0" smtClean="0"/>
              <a:t> improving our health, our environment and our lifestyles</a:t>
            </a:r>
          </a:p>
          <a:p>
            <a:pPr marL="685800" lvl="1" indent="-228600">
              <a:buFont typeface="Calibri" pitchFamily="34" charset="0"/>
              <a:buAutoNum type="arabicPeriod"/>
            </a:pPr>
            <a:r>
              <a:rPr lang="en-US" baseline="0" dirty="0" smtClean="0"/>
              <a:t>And we can focus, so that we can meet our objectives</a:t>
            </a:r>
          </a:p>
          <a:p>
            <a:pPr marL="685800" lvl="1" indent="-228600">
              <a:buFont typeface="Calibri" pitchFamily="34" charset="0"/>
              <a:buNone/>
            </a:pPr>
            <a:endParaRPr lang="en-US" dirty="0" smtClean="0"/>
          </a:p>
          <a:p>
            <a:pPr marL="685800" lvl="1" indent="-228600">
              <a:buFont typeface="Calibri" pitchFamily="34" charset="0"/>
              <a:buAutoNum type="arabicPeriod"/>
            </a:pPr>
            <a:r>
              <a:rPr lang="en-US" dirty="0" smtClean="0"/>
              <a:t>Other possibilities:</a:t>
            </a:r>
          </a:p>
          <a:p>
            <a:pPr marL="1143000" lvl="2" indent="-228600">
              <a:buFont typeface="Calibri" pitchFamily="34" charset="0"/>
              <a:buAutoNum type="arabicPeriod"/>
            </a:pPr>
            <a:r>
              <a:rPr lang="en-US" dirty="0" smtClean="0"/>
              <a:t>Do math</a:t>
            </a:r>
          </a:p>
          <a:p>
            <a:pPr marL="1143000" lvl="2" indent="-228600">
              <a:buFont typeface="Calibri" pitchFamily="34" charset="0"/>
              <a:buAutoNum type="arabicPeriod"/>
            </a:pPr>
            <a:r>
              <a:rPr lang="en-US" dirty="0" smtClean="0"/>
              <a:t>Read, etc.</a:t>
            </a:r>
          </a:p>
          <a:p>
            <a:pPr marL="1143000" lvl="2" indent="-228600">
              <a:buFont typeface="Calibri" pitchFamily="34" charset="0"/>
              <a:buAutoNum type="arabicPeriod"/>
            </a:pPr>
            <a:r>
              <a:rPr lang="en-US" dirty="0" smtClean="0"/>
              <a:t>We can discover new truths about the world we live in (picture of scientist with insect)</a:t>
            </a:r>
          </a:p>
          <a:p>
            <a:pPr marL="1143000" lvl="2" indent="-228600">
              <a:buFont typeface="Calibri" pitchFamily="34" charset="0"/>
              <a:buAutoNum type="arabicPeriod"/>
            </a:pPr>
            <a:r>
              <a:rPr lang="en-US" dirty="0" smtClean="0"/>
              <a:t>Create cool stuff (animation things)</a:t>
            </a:r>
          </a:p>
          <a:p>
            <a:pPr marL="1143000" lvl="2" indent="-228600">
              <a:buFont typeface="Calibri" pitchFamily="34" charset="0"/>
              <a:buAutoNum type="arabicPeriod"/>
            </a:pPr>
            <a:r>
              <a:rPr lang="en-US" dirty="0" smtClean="0"/>
              <a:t>Read well</a:t>
            </a:r>
          </a:p>
          <a:p>
            <a:pPr marL="1143000" lvl="2" indent="-228600">
              <a:buFont typeface="Calibri" pitchFamily="34" charset="0"/>
              <a:buAutoNum type="arabicPeriod"/>
            </a:pPr>
            <a:r>
              <a:rPr lang="en-US" dirty="0" smtClean="0"/>
              <a:t>Draw neat things</a:t>
            </a:r>
          </a:p>
          <a:p>
            <a:pPr marL="1143000" lvl="2" indent="-228600">
              <a:buFont typeface="Calibri" pitchFamily="34" charset="0"/>
              <a:buAutoNum type="arabicPeriod"/>
            </a:pPr>
            <a:r>
              <a:rPr lang="en-US" dirty="0" smtClean="0"/>
              <a:t>Focus, and persevere (sports image)</a:t>
            </a:r>
          </a:p>
          <a:p>
            <a:pPr marL="1143000" lvl="2" indent="-228600">
              <a:buFont typeface="Calibri" pitchFamily="34" charset="0"/>
              <a:buAutoNum type="arabicPeriod"/>
            </a:pPr>
            <a:r>
              <a:rPr lang="en-US" dirty="0" smtClean="0"/>
              <a:t>Invent things (picture of guy with wings)</a:t>
            </a:r>
          </a:p>
          <a:p>
            <a:pPr marL="685800" lvl="1" indent="-228600">
              <a:buFont typeface="Calibri" pitchFamily="34" charset="0"/>
              <a:buAutoNum type="arabicPeriod"/>
            </a:pP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D6159F-641B-4942-9098-83CE44C8CCA3}" type="slidenum">
              <a:rPr lang="en-US" smtClean="0"/>
              <a:pPr/>
              <a:t>5</a:t>
            </a:fld>
            <a:endParaRPr lang="en-US" smtClean="0"/>
          </a:p>
        </p:txBody>
      </p:sp>
    </p:spTree>
    <p:extLst>
      <p:ext uri="{BB962C8B-B14F-4D97-AF65-F5344CB8AC3E}">
        <p14:creationId xmlns:p14="http://schemas.microsoft.com/office/powerpoint/2010/main" val="75355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smtClean="0"/>
              <a:t>…The coolest thing is that, just like no one was born with crazy huge muscles (picture of very thin man or charicature, and maybe of baby with crazy muscles…</a:t>
            </a:r>
          </a:p>
          <a:p>
            <a:pPr marL="228600" indent="-228600">
              <a:buFont typeface="Calibri" pitchFamily="34" charset="0"/>
              <a:buAutoNum type="arabicPeriod"/>
            </a:pPr>
            <a:r>
              <a:rPr lang="en-US" smtClean="0"/>
              <a:t>…No one was born with crazy strong brains…</a:t>
            </a:r>
          </a:p>
          <a:p>
            <a:pPr marL="228600" indent="-228600">
              <a:buFont typeface="Calibri" pitchFamily="34" charset="0"/>
              <a:buAutoNum type="arabicPeriod"/>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F226D9-A1E8-4DE8-A200-C9693C6FA3E1}" type="slidenum">
              <a:rPr lang="en-US" smtClean="0"/>
              <a:pPr/>
              <a:t>6</a:t>
            </a:fld>
            <a:endParaRPr lang="en-US" smtClean="0"/>
          </a:p>
        </p:txBody>
      </p:sp>
    </p:spTree>
    <p:extLst>
      <p:ext uri="{BB962C8B-B14F-4D97-AF65-F5344CB8AC3E}">
        <p14:creationId xmlns:p14="http://schemas.microsoft.com/office/powerpoint/2010/main" val="121469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buFont typeface="+mj-lt"/>
              <a:buAutoNum type="arabicPeriod"/>
              <a:defRPr/>
            </a:pPr>
            <a:r>
              <a:rPr lang="en-US" dirty="0" smtClean="0"/>
              <a:t>So just like we need to practice in order to get strong and be</a:t>
            </a:r>
            <a:r>
              <a:rPr lang="en-US" baseline="0" dirty="0" smtClean="0"/>
              <a:t> able to do </a:t>
            </a:r>
            <a:r>
              <a:rPr lang="en-US" dirty="0" smtClean="0"/>
              <a:t>very cool things with</a:t>
            </a:r>
            <a:r>
              <a:rPr lang="en-US" baseline="0" dirty="0" smtClean="0"/>
              <a:t> our body</a:t>
            </a:r>
            <a:r>
              <a:rPr lang="en-US" dirty="0" smtClean="0"/>
              <a:t>…</a:t>
            </a:r>
          </a:p>
          <a:p>
            <a:pPr marL="228600" indent="-228600">
              <a:buFont typeface="+mj-lt"/>
              <a:buNone/>
              <a:defRPr/>
            </a:pPr>
            <a:endParaRPr lang="en-US" dirty="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C4609E-FDA0-4786-B331-5F400AA09C3E}" type="slidenum">
              <a:rPr lang="en-US" smtClean="0"/>
              <a:pPr/>
              <a:t>7</a:t>
            </a:fld>
            <a:endParaRPr lang="en-US" smtClean="0"/>
          </a:p>
        </p:txBody>
      </p:sp>
    </p:spTree>
    <p:extLst>
      <p:ext uri="{BB962C8B-B14F-4D97-AF65-F5344CB8AC3E}">
        <p14:creationId xmlns:p14="http://schemas.microsoft.com/office/powerpoint/2010/main" val="133854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buFont typeface="+mj-lt"/>
              <a:buAutoNum type="arabicPeriod"/>
              <a:defRPr/>
            </a:pPr>
            <a:r>
              <a:rPr lang="en-US" dirty="0" smtClean="0"/>
              <a:t>…we can work hard to get strong brains…</a:t>
            </a:r>
          </a:p>
          <a:p>
            <a:pPr>
              <a:defRPr/>
            </a:pPr>
            <a:endParaRPr lang="en-US" dirty="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C4609E-FDA0-4786-B331-5F400AA09C3E}" type="slidenum">
              <a:rPr lang="en-US" smtClean="0"/>
              <a:pPr/>
              <a:t>8</a:t>
            </a:fld>
            <a:endParaRPr lang="en-US" smtClean="0"/>
          </a:p>
        </p:txBody>
      </p:sp>
    </p:spTree>
    <p:extLst>
      <p:ext uri="{BB962C8B-B14F-4D97-AF65-F5344CB8AC3E}">
        <p14:creationId xmlns:p14="http://schemas.microsoft.com/office/powerpoint/2010/main" val="199269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47A1C7-7A01-44A6-8EC0-CEE31C2BCE01}" type="slidenum">
              <a:rPr lang="en-US" smtClean="0"/>
              <a:pPr>
                <a:defRPr/>
              </a:pPr>
              <a:t>10</a:t>
            </a:fld>
            <a:endParaRPr lang="en-US"/>
          </a:p>
        </p:txBody>
      </p:sp>
    </p:spTree>
    <p:extLst>
      <p:ext uri="{BB962C8B-B14F-4D97-AF65-F5344CB8AC3E}">
        <p14:creationId xmlns:p14="http://schemas.microsoft.com/office/powerpoint/2010/main" val="1412003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2" name="Picture 21" descr="MindsetWorks_logo_v07rgb_whiteBackgrou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2341" y="5757446"/>
            <a:ext cx="2346959" cy="838200"/>
          </a:xfrm>
          <a:prstGeom prst="rect">
            <a:avLst/>
          </a:prstGeom>
        </p:spPr>
      </p:pic>
      <p:sp>
        <p:nvSpPr>
          <p:cNvPr id="4" name="Rectangle 10"/>
          <p:cNvSpPr>
            <a:spLocks noChangeArrowheads="1"/>
          </p:cNvSpPr>
          <p:nvPr/>
        </p:nvSpPr>
        <p:spPr bwMode="auto">
          <a:xfrm>
            <a:off x="0" y="1295400"/>
            <a:ext cx="9144000" cy="3048000"/>
          </a:xfrm>
          <a:prstGeom prst="rect">
            <a:avLst/>
          </a:prstGeom>
          <a:solidFill>
            <a:srgbClr val="4F81BD"/>
          </a:solidFill>
          <a:ln w="9525">
            <a:noFill/>
            <a:miter lim="800000"/>
            <a:headEnd/>
            <a:tailEnd/>
          </a:ln>
          <a:effectLst/>
        </p:spPr>
        <p:txBody>
          <a:bodyPr wrap="none" anchor="ctr"/>
          <a:lstStyle/>
          <a:p>
            <a:pPr>
              <a:defRPr/>
            </a:pPr>
            <a:endParaRPr lang="en-US"/>
          </a:p>
        </p:txBody>
      </p:sp>
      <p:sp>
        <p:nvSpPr>
          <p:cNvPr id="6" name="Rectangle 12"/>
          <p:cNvSpPr>
            <a:spLocks noChangeArrowheads="1"/>
          </p:cNvSpPr>
          <p:nvPr/>
        </p:nvSpPr>
        <p:spPr bwMode="auto">
          <a:xfrm>
            <a:off x="0" y="4343400"/>
            <a:ext cx="9144000" cy="762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3"/>
          <p:cNvSpPr>
            <a:spLocks noChangeArrowheads="1"/>
          </p:cNvSpPr>
          <p:nvPr/>
        </p:nvSpPr>
        <p:spPr bwMode="auto">
          <a:xfrm>
            <a:off x="0" y="1219200"/>
            <a:ext cx="9144000" cy="762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Text Box 16"/>
          <p:cNvSpPr txBox="1">
            <a:spLocks noChangeArrowheads="1"/>
          </p:cNvSpPr>
          <p:nvPr/>
        </p:nvSpPr>
        <p:spPr bwMode="auto">
          <a:xfrm>
            <a:off x="3276601" y="6462296"/>
            <a:ext cx="2956559" cy="323165"/>
          </a:xfrm>
          <a:prstGeom prst="rect">
            <a:avLst/>
          </a:prstGeom>
          <a:noFill/>
          <a:ln w="9525">
            <a:noFill/>
            <a:miter lim="800000"/>
            <a:headEnd/>
            <a:tailEnd/>
          </a:ln>
          <a:effectLst/>
        </p:spPr>
        <p:txBody>
          <a:bodyPr wrap="square">
            <a:spAutoFit/>
          </a:bodyPr>
          <a:lstStyle/>
          <a:p>
            <a:pPr algn="ctr">
              <a:spcBef>
                <a:spcPct val="50000"/>
              </a:spcBef>
              <a:defRPr/>
            </a:pPr>
            <a:r>
              <a:rPr lang="en-US" sz="1500" b="0" dirty="0" smtClean="0">
                <a:solidFill>
                  <a:schemeClr val="tx1"/>
                </a:solidFill>
                <a:latin typeface="Arial" pitchFamily="34" charset="0"/>
                <a:cs typeface="Arial" pitchFamily="34" charset="0"/>
              </a:rPr>
              <a:t>www.mindsetworks.com</a:t>
            </a:r>
            <a:endParaRPr lang="en-US" sz="1500" b="0" dirty="0">
              <a:solidFill>
                <a:schemeClr val="tx1"/>
              </a:solidFill>
              <a:latin typeface="Arial" pitchFamily="34" charset="0"/>
              <a:cs typeface="Arial" pitchFamily="34" charset="0"/>
            </a:endParaRPr>
          </a:p>
        </p:txBody>
      </p:sp>
      <p:sp>
        <p:nvSpPr>
          <p:cNvPr id="9" name="Text Box 18"/>
          <p:cNvSpPr txBox="1">
            <a:spLocks noChangeArrowheads="1"/>
          </p:cNvSpPr>
          <p:nvPr/>
        </p:nvSpPr>
        <p:spPr bwMode="auto">
          <a:xfrm>
            <a:off x="6324600" y="6677025"/>
            <a:ext cx="3733800" cy="214313"/>
          </a:xfrm>
          <a:prstGeom prst="rect">
            <a:avLst/>
          </a:prstGeom>
          <a:noFill/>
          <a:ln w="9525">
            <a:noFill/>
            <a:miter lim="800000"/>
            <a:headEnd/>
            <a:tailEnd/>
          </a:ln>
          <a:effectLst/>
        </p:spPr>
        <p:txBody>
          <a:bodyPr>
            <a:spAutoFit/>
          </a:bodyPr>
          <a:lstStyle/>
          <a:p>
            <a:pPr algn="ctr">
              <a:spcBef>
                <a:spcPct val="50000"/>
              </a:spcBef>
              <a:defRPr/>
            </a:pPr>
            <a:r>
              <a:rPr lang="en-US" sz="800" dirty="0" smtClean="0"/>
              <a:t>© Mindset </a:t>
            </a:r>
            <a:r>
              <a:rPr lang="en-US" sz="800" dirty="0"/>
              <a:t>Works, Inc</a:t>
            </a:r>
            <a:r>
              <a:rPr lang="en-US" sz="800" dirty="0" smtClean="0"/>
              <a:t>.</a:t>
            </a:r>
            <a:endParaRPr lang="en-US" sz="800" dirty="0"/>
          </a:p>
        </p:txBody>
      </p:sp>
      <p:sp>
        <p:nvSpPr>
          <p:cNvPr id="14" name="Rectangle 27"/>
          <p:cNvSpPr>
            <a:spLocks noChangeArrowheads="1"/>
          </p:cNvSpPr>
          <p:nvPr/>
        </p:nvSpPr>
        <p:spPr bwMode="auto">
          <a:xfrm>
            <a:off x="0" y="1519238"/>
            <a:ext cx="9144000" cy="2595562"/>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8194" name="Rectangle 2"/>
          <p:cNvSpPr>
            <a:spLocks noGrp="1" noChangeArrowheads="1"/>
          </p:cNvSpPr>
          <p:nvPr>
            <p:ph type="ctrTitle"/>
          </p:nvPr>
        </p:nvSpPr>
        <p:spPr>
          <a:xfrm>
            <a:off x="914400" y="7543800"/>
            <a:ext cx="7772400" cy="1470025"/>
          </a:xfrm>
          <a:solidFill>
            <a:srgbClr val="4F81BD"/>
          </a:solidFill>
        </p:spPr>
        <p:txBody>
          <a:bodyPr/>
          <a:lstStyle>
            <a:lvl1pPr>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1600200" y="1600200"/>
            <a:ext cx="6400800" cy="1752600"/>
          </a:xfrm>
        </p:spPr>
        <p:txBody>
          <a:bodyPr/>
          <a:lstStyle>
            <a:lvl1pPr marL="0" indent="0" algn="ctr">
              <a:buFontTx/>
              <a:buNone/>
              <a:defRPr sz="2400"/>
            </a:lvl1pPr>
          </a:lstStyle>
          <a:p>
            <a:r>
              <a:rPr lang="en-US" smtClean="0"/>
              <a:t>Click to edit Master subtitle style</a:t>
            </a:r>
            <a:endParaRPr lang="en-US"/>
          </a:p>
        </p:txBody>
      </p:sp>
      <p:sp>
        <p:nvSpPr>
          <p:cNvPr id="18" name="Rectangle 4"/>
          <p:cNvSpPr>
            <a:spLocks noGrp="1" noChangeArrowheads="1"/>
          </p:cNvSpPr>
          <p:nvPr>
            <p:ph type="dt" sz="half" idx="10"/>
          </p:nvPr>
        </p:nvSpPr>
        <p:spPr>
          <a:xfrm>
            <a:off x="0" y="7162800"/>
            <a:ext cx="2133600" cy="476250"/>
          </a:xfrm>
          <a:prstGeom prst="rect">
            <a:avLst/>
          </a:prstGeom>
        </p:spPr>
        <p:txBody>
          <a:bodyPr/>
          <a:lstStyle>
            <a:lvl1pPr>
              <a:defRPr/>
            </a:lvl1pPr>
          </a:lstStyle>
          <a:p>
            <a:pPr>
              <a:defRPr/>
            </a:pPr>
            <a:endParaRPr lang="en-US"/>
          </a:p>
        </p:txBody>
      </p:sp>
      <p:sp>
        <p:nvSpPr>
          <p:cNvPr id="19" name="Rectangle 5"/>
          <p:cNvSpPr>
            <a:spLocks noGrp="1" noChangeArrowheads="1"/>
          </p:cNvSpPr>
          <p:nvPr>
            <p:ph type="ftr" sz="quarter" idx="11"/>
          </p:nvPr>
        </p:nvSpPr>
        <p:spPr>
          <a:xfrm>
            <a:off x="3048000" y="7086600"/>
            <a:ext cx="2895600" cy="476250"/>
          </a:xfrm>
        </p:spPr>
        <p:txBody>
          <a:bodyPr/>
          <a:lstStyle>
            <a:lvl1pPr>
              <a:defRPr/>
            </a:lvl1pPr>
          </a:lstStyle>
          <a:p>
            <a:pPr>
              <a:defRPr/>
            </a:pPr>
            <a:endParaRPr lang="en-US"/>
          </a:p>
        </p:txBody>
      </p:sp>
      <p:sp>
        <p:nvSpPr>
          <p:cNvPr id="20" name="Rectangle 6"/>
          <p:cNvSpPr>
            <a:spLocks noGrp="1" noChangeArrowheads="1"/>
          </p:cNvSpPr>
          <p:nvPr>
            <p:ph type="sldNum" sz="quarter" idx="12"/>
          </p:nvPr>
        </p:nvSpPr>
        <p:spPr>
          <a:xfrm>
            <a:off x="6477000" y="7086600"/>
            <a:ext cx="2133600" cy="476250"/>
          </a:xfrm>
          <a:prstGeom prst="rect">
            <a:avLst/>
          </a:prstGeom>
        </p:spPr>
        <p:txBody>
          <a:bodyPr/>
          <a:lstStyle>
            <a:lvl1pPr>
              <a:defRPr/>
            </a:lvl1pPr>
          </a:lstStyle>
          <a:p>
            <a:pPr>
              <a:defRPr/>
            </a:pPr>
            <a:r>
              <a:rPr lang="en-US" smtClean="0"/>
              <a:t>p. </a:t>
            </a:r>
            <a:fld id="{4C0FC7F0-3335-409D-9735-450DD65D82B4}" type="slidenum">
              <a:rPr lang="en-US" smtClean="0"/>
              <a:pPr>
                <a:defRPr/>
              </a:pPr>
              <a:t>‹#›</a:t>
            </a:fld>
            <a:endParaRPr lang="en-US"/>
          </a:p>
        </p:txBody>
      </p:sp>
      <p:sp>
        <p:nvSpPr>
          <p:cNvPr id="33" name="Text Box 28"/>
          <p:cNvSpPr txBox="1">
            <a:spLocks noChangeArrowheads="1"/>
          </p:cNvSpPr>
          <p:nvPr/>
        </p:nvSpPr>
        <p:spPr bwMode="auto">
          <a:xfrm>
            <a:off x="9601200" y="4876800"/>
            <a:ext cx="4419600" cy="396875"/>
          </a:xfrm>
          <a:prstGeom prst="rect">
            <a:avLst/>
          </a:prstGeom>
          <a:noFill/>
          <a:ln w="9525">
            <a:noFill/>
            <a:miter lim="800000"/>
            <a:headEnd/>
            <a:tailEnd/>
          </a:ln>
          <a:effectLst/>
        </p:spPr>
        <p:txBody>
          <a:bodyPr>
            <a:spAutoFit/>
          </a:bodyPr>
          <a:lstStyle/>
          <a:p>
            <a:pPr>
              <a:spcBef>
                <a:spcPct val="50000"/>
              </a:spcBef>
              <a:defRPr/>
            </a:pPr>
            <a:r>
              <a:rPr lang="en-US" sz="2000" b="1" i="1" dirty="0" smtClean="0">
                <a:solidFill>
                  <a:srgbClr val="4F81BD"/>
                </a:solidFill>
                <a:latin typeface="Century Gothic" pitchFamily="34" charset="0"/>
              </a:rPr>
              <a:t>Closing </a:t>
            </a:r>
            <a:r>
              <a:rPr lang="en-US" sz="2000" b="1" i="1" dirty="0">
                <a:solidFill>
                  <a:srgbClr val="4F81BD"/>
                </a:solidFill>
                <a:latin typeface="Century Gothic" pitchFamily="34" charset="0"/>
              </a:rPr>
              <a:t>the </a:t>
            </a:r>
            <a:r>
              <a:rPr lang="en-US" sz="2000" b="1" i="1" dirty="0" smtClean="0">
                <a:solidFill>
                  <a:srgbClr val="4F81BD"/>
                </a:solidFill>
                <a:latin typeface="Century Gothic" pitchFamily="34" charset="0"/>
              </a:rPr>
              <a:t>Engagement Gap</a:t>
            </a:r>
            <a:endParaRPr lang="en-US" sz="2000" b="1" i="1" dirty="0">
              <a:solidFill>
                <a:srgbClr val="4F81BD"/>
              </a:solidFill>
              <a:latin typeface="Century Gothic" pitchFamily="34" charset="0"/>
            </a:endParaRPr>
          </a:p>
        </p:txBody>
      </p:sp>
      <p:sp>
        <p:nvSpPr>
          <p:cNvPr id="15" name="Rectangle 10"/>
          <p:cNvSpPr>
            <a:spLocks noChangeArrowheads="1"/>
          </p:cNvSpPr>
          <p:nvPr userDrawn="1"/>
        </p:nvSpPr>
        <p:spPr bwMode="auto">
          <a:xfrm>
            <a:off x="0" y="990600"/>
            <a:ext cx="9144000" cy="2057400"/>
          </a:xfrm>
          <a:prstGeom prst="rect">
            <a:avLst/>
          </a:prstGeom>
          <a:solidFill>
            <a:srgbClr val="4F81BD"/>
          </a:solidFill>
          <a:ln w="9525">
            <a:noFill/>
            <a:miter lim="800000"/>
            <a:headEnd/>
            <a:tailEnd/>
          </a:ln>
          <a:effectLst/>
        </p:spPr>
        <p:txBody>
          <a:bodyPr wrap="none" anchor="ctr"/>
          <a:lstStyle/>
          <a:p>
            <a:pPr>
              <a:defRPr/>
            </a:pPr>
            <a:endParaRPr lang="en-US"/>
          </a:p>
        </p:txBody>
      </p:sp>
      <p:sp>
        <p:nvSpPr>
          <p:cNvPr id="16" name="Text Box 9"/>
          <p:cNvSpPr txBox="1">
            <a:spLocks noChangeArrowheads="1"/>
          </p:cNvSpPr>
          <p:nvPr userDrawn="1"/>
        </p:nvSpPr>
        <p:spPr bwMode="auto">
          <a:xfrm>
            <a:off x="9448800" y="2438400"/>
            <a:ext cx="6477000" cy="396875"/>
          </a:xfrm>
          <a:prstGeom prst="rect">
            <a:avLst/>
          </a:prstGeom>
          <a:noFill/>
          <a:ln w="9525">
            <a:noFill/>
            <a:miter lim="800000"/>
            <a:headEnd/>
            <a:tailEnd/>
          </a:ln>
          <a:effectLst/>
        </p:spPr>
        <p:txBody>
          <a:bodyPr>
            <a:spAutoFit/>
          </a:bodyPr>
          <a:lstStyle/>
          <a:p>
            <a:pPr>
              <a:spcBef>
                <a:spcPct val="50000"/>
              </a:spcBef>
              <a:defRPr/>
            </a:pPr>
            <a:r>
              <a:rPr lang="en-US" sz="2000" b="1" i="1">
                <a:solidFill>
                  <a:schemeClr val="bg1"/>
                </a:solidFill>
                <a:latin typeface="Century Gothic" pitchFamily="34" charset="0"/>
              </a:rPr>
              <a:t>Transforming Students’ Motivation to Learn</a:t>
            </a:r>
          </a:p>
        </p:txBody>
      </p:sp>
      <p:sp>
        <p:nvSpPr>
          <p:cNvPr id="17" name="Rectangle 12"/>
          <p:cNvSpPr>
            <a:spLocks noChangeArrowheads="1"/>
          </p:cNvSpPr>
          <p:nvPr userDrawn="1"/>
        </p:nvSpPr>
        <p:spPr bwMode="auto">
          <a:xfrm>
            <a:off x="0" y="3048000"/>
            <a:ext cx="9144000" cy="762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1" name="Rectangle 13"/>
          <p:cNvSpPr>
            <a:spLocks noChangeArrowheads="1"/>
          </p:cNvSpPr>
          <p:nvPr userDrawn="1"/>
        </p:nvSpPr>
        <p:spPr bwMode="auto">
          <a:xfrm>
            <a:off x="0" y="914400"/>
            <a:ext cx="9144000" cy="762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3" name="Text Box 16"/>
          <p:cNvSpPr txBox="1">
            <a:spLocks noChangeArrowheads="1"/>
          </p:cNvSpPr>
          <p:nvPr userDrawn="1"/>
        </p:nvSpPr>
        <p:spPr bwMode="auto">
          <a:xfrm>
            <a:off x="7239000" y="6477000"/>
            <a:ext cx="1676400" cy="304800"/>
          </a:xfrm>
          <a:prstGeom prst="rect">
            <a:avLst/>
          </a:prstGeom>
          <a:noFill/>
          <a:ln w="9525">
            <a:noFill/>
            <a:miter lim="800000"/>
            <a:headEnd/>
            <a:tailEnd/>
          </a:ln>
          <a:effectLst/>
        </p:spPr>
        <p:txBody>
          <a:bodyPr>
            <a:spAutoFit/>
          </a:bodyPr>
          <a:lstStyle/>
          <a:p>
            <a:pPr algn="r">
              <a:spcBef>
                <a:spcPct val="50000"/>
              </a:spcBef>
              <a:defRPr/>
            </a:pPr>
            <a:r>
              <a:rPr lang="en-US" sz="1400">
                <a:latin typeface="Tekton Pro" pitchFamily="34" charset="0"/>
              </a:rPr>
              <a:t>www.brainology.us</a:t>
            </a:r>
          </a:p>
        </p:txBody>
      </p:sp>
      <p:sp>
        <p:nvSpPr>
          <p:cNvPr id="24" name="Text Box 18"/>
          <p:cNvSpPr txBox="1">
            <a:spLocks noChangeArrowheads="1"/>
          </p:cNvSpPr>
          <p:nvPr userDrawn="1"/>
        </p:nvSpPr>
        <p:spPr bwMode="auto">
          <a:xfrm>
            <a:off x="5210175" y="6677025"/>
            <a:ext cx="3733800" cy="214313"/>
          </a:xfrm>
          <a:prstGeom prst="rect">
            <a:avLst/>
          </a:prstGeom>
          <a:noFill/>
          <a:ln w="9525">
            <a:noFill/>
            <a:miter lim="800000"/>
            <a:headEnd/>
            <a:tailEnd/>
          </a:ln>
          <a:effectLst/>
        </p:spPr>
        <p:txBody>
          <a:bodyPr>
            <a:spAutoFit/>
          </a:bodyPr>
          <a:lstStyle/>
          <a:p>
            <a:pPr algn="r">
              <a:spcBef>
                <a:spcPct val="50000"/>
              </a:spcBef>
              <a:defRPr/>
            </a:pPr>
            <a:r>
              <a:rPr lang="en-US" sz="800" dirty="0"/>
              <a:t>Copyright © 2008-2010 Mindset Works, LLC. All rights reserved.</a:t>
            </a:r>
          </a:p>
        </p:txBody>
      </p:sp>
      <p:grpSp>
        <p:nvGrpSpPr>
          <p:cNvPr id="25" name="Group 26"/>
          <p:cNvGrpSpPr>
            <a:grpSpLocks/>
          </p:cNvGrpSpPr>
          <p:nvPr userDrawn="1"/>
        </p:nvGrpSpPr>
        <p:grpSpPr bwMode="auto">
          <a:xfrm>
            <a:off x="9372600" y="1143000"/>
            <a:ext cx="5057775" cy="1692275"/>
            <a:chOff x="5904" y="912"/>
            <a:chExt cx="3186" cy="1066"/>
          </a:xfrm>
        </p:grpSpPr>
        <p:pic>
          <p:nvPicPr>
            <p:cNvPr id="26" name="Picture 19" descr="logo_tm_white_transparent"/>
            <p:cNvPicPr>
              <a:picLocks noChangeAspect="1" noChangeArrowheads="1"/>
            </p:cNvPicPr>
            <p:nvPr userDrawn="1"/>
          </p:nvPicPr>
          <p:blipFill>
            <a:blip r:embed="rId3" cstate="print"/>
            <a:srcRect l="25978" r="6833"/>
            <a:stretch>
              <a:fillRect/>
            </a:stretch>
          </p:blipFill>
          <p:spPr bwMode="auto">
            <a:xfrm>
              <a:off x="5904" y="912"/>
              <a:ext cx="2832" cy="1066"/>
            </a:xfrm>
            <a:prstGeom prst="rect">
              <a:avLst/>
            </a:prstGeom>
            <a:noFill/>
            <a:ln w="9525">
              <a:noFill/>
              <a:miter lim="800000"/>
              <a:headEnd/>
              <a:tailEnd/>
            </a:ln>
          </p:spPr>
        </p:pic>
        <p:sp>
          <p:nvSpPr>
            <p:cNvPr id="27" name="Text Box 20"/>
            <p:cNvSpPr txBox="1">
              <a:spLocks noChangeArrowheads="1"/>
            </p:cNvSpPr>
            <p:nvPr userDrawn="1"/>
          </p:nvSpPr>
          <p:spPr bwMode="auto">
            <a:xfrm>
              <a:off x="8706" y="1152"/>
              <a:ext cx="384" cy="202"/>
            </a:xfrm>
            <a:prstGeom prst="rect">
              <a:avLst/>
            </a:prstGeom>
            <a:noFill/>
            <a:ln w="9525">
              <a:noFill/>
              <a:miter lim="800000"/>
              <a:headEnd/>
              <a:tailEnd/>
            </a:ln>
            <a:effectLst/>
          </p:spPr>
          <p:txBody>
            <a:bodyPr>
              <a:spAutoFit/>
            </a:bodyPr>
            <a:lstStyle/>
            <a:p>
              <a:pPr>
                <a:spcBef>
                  <a:spcPct val="50000"/>
                </a:spcBef>
                <a:defRPr/>
              </a:pPr>
              <a:r>
                <a:rPr lang="en-US" sz="1500" b="1">
                  <a:solidFill>
                    <a:schemeClr val="bg1"/>
                  </a:solidFill>
                </a:rPr>
                <a:t>®</a:t>
              </a:r>
            </a:p>
          </p:txBody>
        </p:sp>
      </p:grpSp>
      <p:pic>
        <p:nvPicPr>
          <p:cNvPr id="28" name="Picture 25" descr="MindsetWorksMakersOfBrainology_logo_v06rgb"/>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977063" y="6140450"/>
            <a:ext cx="2133600" cy="398463"/>
          </a:xfrm>
          <a:prstGeom prst="rect">
            <a:avLst/>
          </a:prstGeom>
          <a:noFill/>
          <a:ln w="9525">
            <a:noFill/>
            <a:miter lim="800000"/>
            <a:headEnd/>
            <a:tailEnd/>
          </a:ln>
        </p:spPr>
      </p:pic>
      <p:sp>
        <p:nvSpPr>
          <p:cNvPr id="29" name="Rectangle 27"/>
          <p:cNvSpPr>
            <a:spLocks noChangeArrowheads="1"/>
          </p:cNvSpPr>
          <p:nvPr userDrawn="1"/>
        </p:nvSpPr>
        <p:spPr bwMode="auto">
          <a:xfrm>
            <a:off x="0" y="1214438"/>
            <a:ext cx="9144000" cy="160020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30" name="Picture 21" descr="MindsetWorks_logo_v06rgb_whiteBackground"/>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452688" y="1352550"/>
            <a:ext cx="3886200" cy="1063625"/>
          </a:xfrm>
          <a:prstGeom prst="rect">
            <a:avLst/>
          </a:prstGeom>
          <a:noFill/>
          <a:ln w="9525">
            <a:noFill/>
            <a:miter lim="800000"/>
            <a:headEnd/>
            <a:tailEnd/>
          </a:ln>
        </p:spPr>
      </p:pic>
      <p:sp>
        <p:nvSpPr>
          <p:cNvPr id="31" name="Text Box 28"/>
          <p:cNvSpPr txBox="1">
            <a:spLocks noChangeArrowheads="1"/>
          </p:cNvSpPr>
          <p:nvPr userDrawn="1"/>
        </p:nvSpPr>
        <p:spPr bwMode="auto">
          <a:xfrm>
            <a:off x="2286000" y="2362200"/>
            <a:ext cx="6477000" cy="396875"/>
          </a:xfrm>
          <a:prstGeom prst="rect">
            <a:avLst/>
          </a:prstGeom>
          <a:noFill/>
          <a:ln w="9525">
            <a:noFill/>
            <a:miter lim="800000"/>
            <a:headEnd/>
            <a:tailEnd/>
          </a:ln>
          <a:effectLst/>
        </p:spPr>
        <p:txBody>
          <a:bodyPr>
            <a:spAutoFit/>
          </a:bodyPr>
          <a:lstStyle/>
          <a:p>
            <a:pPr>
              <a:spcBef>
                <a:spcPct val="50000"/>
              </a:spcBef>
              <a:defRPr/>
            </a:pPr>
            <a:r>
              <a:rPr lang="en-US" sz="2000" b="1" i="1">
                <a:solidFill>
                  <a:srgbClr val="4F81BD"/>
                </a:solidFill>
                <a:latin typeface="Century Gothic" pitchFamily="34" charset="0"/>
              </a:rPr>
              <a:t>Transforming Motivation to Learn</a:t>
            </a:r>
          </a:p>
        </p:txBody>
      </p:sp>
      <p:sp>
        <p:nvSpPr>
          <p:cNvPr id="32" name="Text Box 30"/>
          <p:cNvSpPr txBox="1">
            <a:spLocks noChangeArrowheads="1"/>
          </p:cNvSpPr>
          <p:nvPr userDrawn="1"/>
        </p:nvSpPr>
        <p:spPr bwMode="auto">
          <a:xfrm>
            <a:off x="7651750" y="5835650"/>
            <a:ext cx="801688" cy="261938"/>
          </a:xfrm>
          <a:prstGeom prst="rect">
            <a:avLst/>
          </a:prstGeom>
          <a:noFill/>
          <a:ln w="9525">
            <a:noFill/>
            <a:miter lim="800000"/>
            <a:headEnd/>
            <a:tailEnd/>
          </a:ln>
          <a:effectLst/>
        </p:spPr>
        <p:txBody>
          <a:bodyPr wrap="none">
            <a:spAutoFit/>
          </a:bodyPr>
          <a:lstStyle/>
          <a:p>
            <a:pPr>
              <a:defRPr/>
            </a:pPr>
            <a:r>
              <a:rPr lang="en-US" sz="1100" i="1" dirty="0">
                <a:solidFill>
                  <a:schemeClr val="bg2"/>
                </a:solidFill>
              </a:rPr>
              <a:t>makers of</a:t>
            </a:r>
          </a:p>
        </p:txBody>
      </p:sp>
    </p:spTree>
    <p:extLst>
      <p:ext uri="{BB962C8B-B14F-4D97-AF65-F5344CB8AC3E}">
        <p14:creationId xmlns:p14="http://schemas.microsoft.com/office/powerpoint/2010/main" val="7450393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3733800" y="6245225"/>
            <a:ext cx="2133600" cy="476250"/>
          </a:xfrm>
          <a:prstGeom prst="rect">
            <a:avLst/>
          </a:prstGeom>
          <a:ln/>
        </p:spPr>
        <p:txBody>
          <a:bodyPr/>
          <a:lstStyle>
            <a:lvl1pPr>
              <a:defRPr/>
            </a:lvl1pPr>
          </a:lstStyle>
          <a:p>
            <a:pPr>
              <a:defRPr/>
            </a:pPr>
            <a:r>
              <a:rPr lang="en-US" smtClean="0"/>
              <a:t>p. </a:t>
            </a:r>
            <a:fld id="{D2F46328-8282-4AEC-BD9E-1DE474262A98}" type="slidenum">
              <a:rPr lang="en-US" smtClean="0"/>
              <a:pPr>
                <a:defRPr/>
              </a:pPr>
              <a:t>‹#›</a:t>
            </a:fld>
            <a:endParaRPr lang="en-US"/>
          </a:p>
        </p:txBody>
      </p:sp>
    </p:spTree>
    <p:extLst>
      <p:ext uri="{BB962C8B-B14F-4D97-AF65-F5344CB8AC3E}">
        <p14:creationId xmlns:p14="http://schemas.microsoft.com/office/powerpoint/2010/main" val="2989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3733800" y="6245225"/>
            <a:ext cx="2133600" cy="476250"/>
          </a:xfrm>
          <a:prstGeom prst="rect">
            <a:avLst/>
          </a:prstGeom>
          <a:ln/>
        </p:spPr>
        <p:txBody>
          <a:bodyPr/>
          <a:lstStyle>
            <a:lvl1pPr>
              <a:defRPr/>
            </a:lvl1pPr>
          </a:lstStyle>
          <a:p>
            <a:pPr>
              <a:defRPr/>
            </a:pPr>
            <a:r>
              <a:rPr lang="en-US" smtClean="0"/>
              <a:t>p. </a:t>
            </a:r>
            <a:fld id="{72051DC2-2B3C-47B9-ACAE-48CC5A3AE155}" type="slidenum">
              <a:rPr lang="en-US" smtClean="0"/>
              <a:pPr>
                <a:defRPr/>
              </a:pPr>
              <a:t>‹#›</a:t>
            </a:fld>
            <a:endParaRPr lang="en-US"/>
          </a:p>
        </p:txBody>
      </p:sp>
    </p:spTree>
    <p:extLst>
      <p:ext uri="{BB962C8B-B14F-4D97-AF65-F5344CB8AC3E}">
        <p14:creationId xmlns:p14="http://schemas.microsoft.com/office/powerpoint/2010/main" val="7287626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xfrm>
            <a:off x="3733800" y="6245225"/>
            <a:ext cx="2133600" cy="476250"/>
          </a:xfrm>
          <a:prstGeom prst="rect">
            <a:avLst/>
          </a:prstGeom>
          <a:ln/>
        </p:spPr>
        <p:txBody>
          <a:bodyPr/>
          <a:lstStyle>
            <a:lvl1pPr>
              <a:defRPr/>
            </a:lvl1pPr>
          </a:lstStyle>
          <a:p>
            <a:pPr>
              <a:defRPr/>
            </a:pPr>
            <a:r>
              <a:rPr lang="en-US" smtClean="0"/>
              <a:t>p. </a:t>
            </a:r>
            <a:fld id="{EB9F1AD8-AC43-4C35-BDD1-EA6DC9ED4C4C}" type="slidenum">
              <a:rPr lang="en-US" smtClean="0"/>
              <a:pPr>
                <a:defRPr/>
              </a:pPr>
              <a:t>‹#›</a:t>
            </a:fld>
            <a:endParaRPr lang="en-US"/>
          </a:p>
        </p:txBody>
      </p:sp>
    </p:spTree>
    <p:extLst>
      <p:ext uri="{BB962C8B-B14F-4D97-AF65-F5344CB8AC3E}">
        <p14:creationId xmlns:p14="http://schemas.microsoft.com/office/powerpoint/2010/main" val="1214703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DIN Offc" charset="0"/>
                <a:ea typeface="DIN Offc" charset="0"/>
                <a:cs typeface="DIN Offc"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b="0" i="0">
                <a:latin typeface="DIN Offc" charset="0"/>
                <a:ea typeface="DIN Offc" charset="0"/>
                <a:cs typeface="DIN Offc" charset="0"/>
              </a:defRPr>
            </a:lvl1pPr>
            <a:lvl2pPr>
              <a:defRPr sz="2600" b="0" i="0">
                <a:latin typeface="DIN Offc" charset="0"/>
                <a:ea typeface="DIN Offc" charset="0"/>
                <a:cs typeface="DIN Offc" charset="0"/>
              </a:defRPr>
            </a:lvl2pPr>
            <a:lvl3pPr>
              <a:defRPr b="0" i="0">
                <a:latin typeface="DIN Offc" charset="0"/>
                <a:ea typeface="DIN Offc" charset="0"/>
                <a:cs typeface="DIN Offc" charset="0"/>
              </a:defRPr>
            </a:lvl3pPr>
            <a:lvl4pPr>
              <a:defRPr b="0" i="0">
                <a:latin typeface="DIN Offc" charset="0"/>
                <a:ea typeface="DIN Offc" charset="0"/>
                <a:cs typeface="DIN Offc" charset="0"/>
              </a:defRPr>
            </a:lvl4pPr>
            <a:lvl5pPr>
              <a:defRPr b="0" i="0">
                <a:latin typeface="DIN Offc" charset="0"/>
                <a:ea typeface="DIN Offc" charset="0"/>
                <a:cs typeface="DIN Offc"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6256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91665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3733800" y="6245225"/>
            <a:ext cx="2133600" cy="476250"/>
          </a:xfrm>
          <a:prstGeom prst="rect">
            <a:avLst/>
          </a:prstGeom>
          <a:ln/>
        </p:spPr>
        <p:txBody>
          <a:bodyPr/>
          <a:lstStyle>
            <a:lvl1pPr>
              <a:defRPr/>
            </a:lvl1pPr>
          </a:lstStyle>
          <a:p>
            <a:pPr>
              <a:defRPr/>
            </a:pPr>
            <a:r>
              <a:rPr lang="en-US" smtClean="0"/>
              <a:t>p. </a:t>
            </a:r>
            <a:fld id="{A6D4534F-2240-4D1D-BF59-36CB9DA67388}" type="slidenum">
              <a:rPr lang="en-US" smtClean="0"/>
              <a:pPr>
                <a:defRPr/>
              </a:pPr>
              <a:t>‹#›</a:t>
            </a:fld>
            <a:endParaRPr lang="en-US"/>
          </a:p>
        </p:txBody>
      </p:sp>
    </p:spTree>
    <p:extLst>
      <p:ext uri="{BB962C8B-B14F-4D97-AF65-F5344CB8AC3E}">
        <p14:creationId xmlns:p14="http://schemas.microsoft.com/office/powerpoint/2010/main" val="9856729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3733800" y="6245225"/>
            <a:ext cx="2133600" cy="476250"/>
          </a:xfrm>
          <a:prstGeom prst="rect">
            <a:avLst/>
          </a:prstGeom>
          <a:ln/>
        </p:spPr>
        <p:txBody>
          <a:bodyPr/>
          <a:lstStyle>
            <a:lvl1pPr>
              <a:defRPr/>
            </a:lvl1pPr>
          </a:lstStyle>
          <a:p>
            <a:pPr>
              <a:defRPr/>
            </a:pPr>
            <a:r>
              <a:rPr lang="en-US" smtClean="0"/>
              <a:t>p. </a:t>
            </a:r>
            <a:fld id="{AAA1BD95-8205-4C46-9CD2-6B1CD7073AFD}" type="slidenum">
              <a:rPr lang="en-US" smtClean="0"/>
              <a:pPr>
                <a:defRPr/>
              </a:pPr>
              <a:t>‹#›</a:t>
            </a:fld>
            <a:endParaRPr lang="en-US"/>
          </a:p>
        </p:txBody>
      </p:sp>
    </p:spTree>
    <p:extLst>
      <p:ext uri="{BB962C8B-B14F-4D97-AF65-F5344CB8AC3E}">
        <p14:creationId xmlns:p14="http://schemas.microsoft.com/office/powerpoint/2010/main" val="5170227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3733800" y="6245225"/>
            <a:ext cx="2133600" cy="476250"/>
          </a:xfrm>
          <a:prstGeom prst="rect">
            <a:avLst/>
          </a:prstGeom>
          <a:ln/>
        </p:spPr>
        <p:txBody>
          <a:bodyPr/>
          <a:lstStyle>
            <a:lvl1pPr>
              <a:defRPr/>
            </a:lvl1pPr>
          </a:lstStyle>
          <a:p>
            <a:pPr>
              <a:defRPr/>
            </a:pPr>
            <a:r>
              <a:rPr lang="en-US" smtClean="0"/>
              <a:t>p. </a:t>
            </a:r>
            <a:fld id="{BAB9A397-F429-4A17-841B-DFB1FB244913}" type="slidenum">
              <a:rPr lang="en-US" smtClean="0"/>
              <a:pPr>
                <a:defRPr/>
              </a:pPr>
              <a:t>‹#›</a:t>
            </a:fld>
            <a:endParaRPr lang="en-US"/>
          </a:p>
        </p:txBody>
      </p:sp>
    </p:spTree>
    <p:extLst>
      <p:ext uri="{BB962C8B-B14F-4D97-AF65-F5344CB8AC3E}">
        <p14:creationId xmlns:p14="http://schemas.microsoft.com/office/powerpoint/2010/main" val="882422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3733800" y="6245225"/>
            <a:ext cx="2133600" cy="476250"/>
          </a:xfrm>
          <a:prstGeom prst="rect">
            <a:avLst/>
          </a:prstGeom>
          <a:ln/>
        </p:spPr>
        <p:txBody>
          <a:bodyPr/>
          <a:lstStyle>
            <a:lvl1pPr>
              <a:defRPr/>
            </a:lvl1pPr>
          </a:lstStyle>
          <a:p>
            <a:pPr>
              <a:defRPr/>
            </a:pPr>
            <a:r>
              <a:rPr lang="en-US" smtClean="0"/>
              <a:t>p. </a:t>
            </a:r>
            <a:fld id="{037F071B-FCC8-482D-8798-8FE156E7591A}" type="slidenum">
              <a:rPr lang="en-US" smtClean="0"/>
              <a:pPr>
                <a:defRPr/>
              </a:pPr>
              <a:t>‹#›</a:t>
            </a:fld>
            <a:endParaRPr lang="en-US"/>
          </a:p>
        </p:txBody>
      </p:sp>
    </p:spTree>
    <p:extLst>
      <p:ext uri="{BB962C8B-B14F-4D97-AF65-F5344CB8AC3E}">
        <p14:creationId xmlns:p14="http://schemas.microsoft.com/office/powerpoint/2010/main" val="3553451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3733800" y="6245225"/>
            <a:ext cx="2133600" cy="476250"/>
          </a:xfrm>
          <a:prstGeom prst="rect">
            <a:avLst/>
          </a:prstGeom>
          <a:ln/>
        </p:spPr>
        <p:txBody>
          <a:bodyPr/>
          <a:lstStyle>
            <a:lvl1pPr>
              <a:defRPr/>
            </a:lvl1pPr>
          </a:lstStyle>
          <a:p>
            <a:pPr>
              <a:defRPr/>
            </a:pPr>
            <a:r>
              <a:rPr lang="en-US" smtClean="0"/>
              <a:t>p. </a:t>
            </a:r>
            <a:fld id="{6724D410-3081-4A82-B025-4292474534A6}" type="slidenum">
              <a:rPr lang="en-US" smtClean="0"/>
              <a:pPr>
                <a:defRPr/>
              </a:pPr>
              <a:t>‹#›</a:t>
            </a:fld>
            <a:endParaRPr lang="en-US"/>
          </a:p>
        </p:txBody>
      </p:sp>
    </p:spTree>
    <p:extLst>
      <p:ext uri="{BB962C8B-B14F-4D97-AF65-F5344CB8AC3E}">
        <p14:creationId xmlns:p14="http://schemas.microsoft.com/office/powerpoint/2010/main" val="1337456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3733800" y="6245225"/>
            <a:ext cx="2133600" cy="476250"/>
          </a:xfrm>
          <a:prstGeom prst="rect">
            <a:avLst/>
          </a:prstGeom>
          <a:ln/>
        </p:spPr>
        <p:txBody>
          <a:bodyPr/>
          <a:lstStyle>
            <a:lvl1pPr>
              <a:defRPr/>
            </a:lvl1pPr>
          </a:lstStyle>
          <a:p>
            <a:pPr>
              <a:defRPr/>
            </a:pPr>
            <a:r>
              <a:rPr lang="en-US" smtClean="0"/>
              <a:t>p. </a:t>
            </a:r>
            <a:fld id="{05F79D5B-A125-4981-B930-DD83026C071C}" type="slidenum">
              <a:rPr lang="en-US" smtClean="0"/>
              <a:pPr>
                <a:defRPr/>
              </a:pPr>
              <a:t>‹#›</a:t>
            </a:fld>
            <a:endParaRPr lang="en-US"/>
          </a:p>
        </p:txBody>
      </p:sp>
    </p:spTree>
    <p:extLst>
      <p:ext uri="{BB962C8B-B14F-4D97-AF65-F5344CB8AC3E}">
        <p14:creationId xmlns:p14="http://schemas.microsoft.com/office/powerpoint/2010/main" val="1595631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6" descr="MindsetWorks_logo_v06rgb_whiteBackground"/>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96200" y="6381750"/>
            <a:ext cx="1371600" cy="490538"/>
          </a:xfrm>
          <a:prstGeom prst="rect">
            <a:avLst/>
          </a:prstGeom>
          <a:noFill/>
          <a:ln w="9525">
            <a:noFill/>
            <a:miter lim="800000"/>
            <a:headEnd/>
            <a:tailEnd/>
          </a:ln>
        </p:spPr>
      </p:pic>
      <p:sp>
        <p:nvSpPr>
          <p:cNvPr id="1034" name="Rectangle 10"/>
          <p:cNvSpPr>
            <a:spLocks noChangeArrowheads="1"/>
          </p:cNvSpPr>
          <p:nvPr/>
        </p:nvSpPr>
        <p:spPr bwMode="auto">
          <a:xfrm>
            <a:off x="0" y="0"/>
            <a:ext cx="9144000" cy="457200"/>
          </a:xfrm>
          <a:prstGeom prst="rect">
            <a:avLst/>
          </a:prstGeom>
          <a:solidFill>
            <a:srgbClr val="4F81BD"/>
          </a:solidFill>
          <a:ln w="9525">
            <a:noFill/>
            <a:miter lim="800000"/>
            <a:headEnd/>
            <a:tailEnd/>
          </a:ln>
          <a:effectLst/>
        </p:spPr>
        <p:txBody>
          <a:bodyPr wrap="none" anchor="ctr"/>
          <a:lstStyle/>
          <a:p>
            <a:pPr>
              <a:defRPr/>
            </a:pPr>
            <a:endParaRPr lang="en-US"/>
          </a:p>
        </p:txBody>
      </p:sp>
      <p:sp>
        <p:nvSpPr>
          <p:cNvPr id="3076" name="Rectangle 2"/>
          <p:cNvSpPr>
            <a:spLocks noGrp="1" noChangeArrowheads="1"/>
          </p:cNvSpPr>
          <p:nvPr>
            <p:ph type="title"/>
          </p:nvPr>
        </p:nvSpPr>
        <p:spPr bwMode="auto">
          <a:xfrm>
            <a:off x="4572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smtClean="0"/>
          </a:p>
        </p:txBody>
      </p:sp>
      <p:sp>
        <p:nvSpPr>
          <p:cNvPr id="307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smtClean="0"/>
          </a:p>
        </p:txBody>
      </p:sp>
      <p:sp>
        <p:nvSpPr>
          <p:cNvPr id="3" name="Rectangle 5"/>
          <p:cNvSpPr>
            <a:spLocks noGrp="1" noChangeArrowheads="1"/>
          </p:cNvSpPr>
          <p:nvPr>
            <p:ph type="ftr" sz="quarter" idx="3"/>
          </p:nvPr>
        </p:nvSpPr>
        <p:spPr bwMode="auto">
          <a:xfrm>
            <a:off x="93726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3" name="Rectangle 9"/>
          <p:cNvSpPr>
            <a:spLocks noChangeArrowheads="1"/>
          </p:cNvSpPr>
          <p:nvPr/>
        </p:nvSpPr>
        <p:spPr bwMode="auto">
          <a:xfrm>
            <a:off x="0" y="471488"/>
            <a:ext cx="9144000" cy="3651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036" name="Text Box 12"/>
          <p:cNvSpPr txBox="1">
            <a:spLocks noChangeArrowheads="1"/>
          </p:cNvSpPr>
          <p:nvPr/>
        </p:nvSpPr>
        <p:spPr bwMode="auto">
          <a:xfrm>
            <a:off x="4191000" y="6489700"/>
            <a:ext cx="2133600" cy="307777"/>
          </a:xfrm>
          <a:prstGeom prst="rect">
            <a:avLst/>
          </a:prstGeom>
          <a:noFill/>
          <a:ln w="9525">
            <a:noFill/>
            <a:miter lim="800000"/>
            <a:headEnd/>
            <a:tailEnd/>
          </a:ln>
          <a:effectLst/>
        </p:spPr>
        <p:txBody>
          <a:bodyPr wrap="square">
            <a:spAutoFit/>
          </a:bodyPr>
          <a:lstStyle/>
          <a:p>
            <a:pPr>
              <a:spcBef>
                <a:spcPct val="50000"/>
              </a:spcBef>
              <a:defRPr/>
            </a:pPr>
            <a:r>
              <a:rPr lang="en-US" sz="1400" dirty="0" smtClean="0">
                <a:solidFill>
                  <a:schemeClr val="bg2">
                    <a:lumMod val="75000"/>
                  </a:schemeClr>
                </a:solidFill>
                <a:latin typeface="Arial" pitchFamily="34" charset="0"/>
                <a:cs typeface="Arial" pitchFamily="34" charset="0"/>
              </a:rPr>
              <a:t>www.mindsetworks.com</a:t>
            </a:r>
            <a:endParaRPr lang="en-US" sz="1400" dirty="0">
              <a:solidFill>
                <a:schemeClr val="bg2">
                  <a:lumMod val="75000"/>
                </a:schemeClr>
              </a:solidFill>
              <a:latin typeface="Arial" pitchFamily="34" charset="0"/>
              <a:cs typeface="Arial" pitchFamily="34" charset="0"/>
            </a:endParaRPr>
          </a:p>
        </p:txBody>
      </p:sp>
      <p:sp>
        <p:nvSpPr>
          <p:cNvPr id="1039" name="Text Box 15"/>
          <p:cNvSpPr txBox="1">
            <a:spLocks noChangeArrowheads="1"/>
          </p:cNvSpPr>
          <p:nvPr/>
        </p:nvSpPr>
        <p:spPr bwMode="auto">
          <a:xfrm>
            <a:off x="8915400" y="6924675"/>
            <a:ext cx="228600" cy="152400"/>
          </a:xfrm>
          <a:prstGeom prst="rect">
            <a:avLst/>
          </a:prstGeom>
          <a:noFill/>
          <a:ln w="9525">
            <a:noFill/>
            <a:miter lim="800000"/>
            <a:headEnd/>
            <a:tailEnd/>
          </a:ln>
          <a:effectLst/>
        </p:spPr>
        <p:txBody>
          <a:bodyPr>
            <a:spAutoFit/>
          </a:bodyPr>
          <a:lstStyle/>
          <a:p>
            <a:pPr>
              <a:spcBef>
                <a:spcPct val="50000"/>
              </a:spcBef>
              <a:defRPr/>
            </a:pPr>
            <a:r>
              <a:rPr lang="en-US" sz="400">
                <a:solidFill>
                  <a:schemeClr val="bg1"/>
                </a:solidFill>
              </a:rPr>
              <a:t>®</a:t>
            </a:r>
          </a:p>
        </p:txBody>
      </p:sp>
      <p:pic>
        <p:nvPicPr>
          <p:cNvPr id="13" name="Picture 16" descr="MindsetWorks_logo_v06rgb_whiteBackground"/>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696200" y="6381750"/>
            <a:ext cx="1371600" cy="490538"/>
          </a:xfrm>
          <a:prstGeom prst="rect">
            <a:avLst/>
          </a:prstGeom>
          <a:noFill/>
          <a:ln w="9525">
            <a:noFill/>
            <a:miter lim="800000"/>
            <a:headEnd/>
            <a:tailEnd/>
          </a:ln>
        </p:spPr>
      </p:pic>
      <p:sp>
        <p:nvSpPr>
          <p:cNvPr id="14" name="Rectangle 10"/>
          <p:cNvSpPr>
            <a:spLocks noChangeArrowheads="1"/>
          </p:cNvSpPr>
          <p:nvPr userDrawn="1"/>
        </p:nvSpPr>
        <p:spPr bwMode="auto">
          <a:xfrm>
            <a:off x="0" y="0"/>
            <a:ext cx="9144000" cy="457200"/>
          </a:xfrm>
          <a:prstGeom prst="rect">
            <a:avLst/>
          </a:prstGeom>
          <a:solidFill>
            <a:srgbClr val="4F81BD"/>
          </a:solidFill>
          <a:ln w="9525">
            <a:noFill/>
            <a:miter lim="800000"/>
            <a:headEnd/>
            <a:tailEnd/>
          </a:ln>
          <a:effectLst/>
        </p:spPr>
        <p:txBody>
          <a:bodyPr wrap="none" anchor="ctr"/>
          <a:lstStyle/>
          <a:p>
            <a:pPr>
              <a:defRPr/>
            </a:pPr>
            <a:endParaRPr lang="en-US"/>
          </a:p>
        </p:txBody>
      </p:sp>
      <p:sp>
        <p:nvSpPr>
          <p:cNvPr id="15" name="Rectangle 9"/>
          <p:cNvSpPr>
            <a:spLocks noChangeArrowheads="1"/>
          </p:cNvSpPr>
          <p:nvPr userDrawn="1"/>
        </p:nvSpPr>
        <p:spPr bwMode="auto">
          <a:xfrm>
            <a:off x="0" y="471488"/>
            <a:ext cx="9144000" cy="3651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7" name="Text Box 13"/>
          <p:cNvSpPr txBox="1">
            <a:spLocks noChangeArrowheads="1"/>
          </p:cNvSpPr>
          <p:nvPr userDrawn="1"/>
        </p:nvSpPr>
        <p:spPr bwMode="auto">
          <a:xfrm>
            <a:off x="0" y="6519861"/>
            <a:ext cx="3733800" cy="230832"/>
          </a:xfrm>
          <a:prstGeom prst="rect">
            <a:avLst/>
          </a:prstGeom>
          <a:noFill/>
          <a:ln w="9525">
            <a:noFill/>
            <a:miter lim="800000"/>
            <a:headEnd/>
            <a:tailEnd/>
          </a:ln>
          <a:effectLst/>
        </p:spPr>
        <p:txBody>
          <a:bodyPr>
            <a:spAutoFit/>
          </a:bodyPr>
          <a:lstStyle/>
          <a:p>
            <a:pPr>
              <a:spcBef>
                <a:spcPct val="50000"/>
              </a:spcBef>
              <a:defRPr/>
            </a:pPr>
            <a:r>
              <a:rPr lang="en-US" sz="900" baseline="0" dirty="0"/>
              <a:t>Copyright © 2008 -</a:t>
            </a:r>
            <a:r>
              <a:rPr lang="en-US" sz="900" baseline="0" dirty="0" smtClean="0"/>
              <a:t>2016 </a:t>
            </a:r>
            <a:r>
              <a:rPr lang="en-US" sz="900" baseline="0" dirty="0"/>
              <a:t>Mindset Works, LLC. All rights reserved.</a:t>
            </a:r>
          </a:p>
        </p:txBody>
      </p:sp>
      <p:sp>
        <p:nvSpPr>
          <p:cNvPr id="19" name="Text Box 15"/>
          <p:cNvSpPr txBox="1">
            <a:spLocks noChangeArrowheads="1"/>
          </p:cNvSpPr>
          <p:nvPr userDrawn="1"/>
        </p:nvSpPr>
        <p:spPr bwMode="auto">
          <a:xfrm>
            <a:off x="1255713" y="85725"/>
            <a:ext cx="228600" cy="152400"/>
          </a:xfrm>
          <a:prstGeom prst="rect">
            <a:avLst/>
          </a:prstGeom>
          <a:noFill/>
          <a:ln w="9525">
            <a:noFill/>
            <a:miter lim="800000"/>
            <a:headEnd/>
            <a:tailEnd/>
          </a:ln>
          <a:effectLst/>
        </p:spPr>
        <p:txBody>
          <a:bodyPr>
            <a:spAutoFit/>
          </a:bodyPr>
          <a:lstStyle/>
          <a:p>
            <a:pPr>
              <a:spcBef>
                <a:spcPct val="50000"/>
              </a:spcBef>
              <a:defRPr/>
            </a:pPr>
            <a:r>
              <a:rPr lang="en-US" sz="400">
                <a:solidFill>
                  <a:schemeClr val="bg1"/>
                </a:solidFill>
              </a:rPr>
              <a:t>®</a:t>
            </a:r>
          </a:p>
        </p:txBody>
      </p:sp>
    </p:spTree>
    <p:extLst>
      <p:ext uri="{BB962C8B-B14F-4D97-AF65-F5344CB8AC3E}">
        <p14:creationId xmlns:p14="http://schemas.microsoft.com/office/powerpoint/2010/main" val="143187045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4F81BD"/>
          </a:solidFill>
          <a:latin typeface="DIN Offc" charset="0"/>
          <a:ea typeface="DIN Offc" charset="0"/>
          <a:cs typeface="DIN Offc" charset="0"/>
        </a:defRPr>
      </a:lvl1pPr>
      <a:lvl2pPr algn="l" rtl="0" eaLnBrk="1" fontAlgn="base" hangingPunct="1">
        <a:spcBef>
          <a:spcPct val="0"/>
        </a:spcBef>
        <a:spcAft>
          <a:spcPct val="0"/>
        </a:spcAft>
        <a:defRPr sz="4400" b="1">
          <a:solidFill>
            <a:srgbClr val="4F81BD"/>
          </a:solidFill>
          <a:latin typeface="Tekton Pro" pitchFamily="34" charset="0"/>
        </a:defRPr>
      </a:lvl2pPr>
      <a:lvl3pPr algn="l" rtl="0" eaLnBrk="1" fontAlgn="base" hangingPunct="1">
        <a:spcBef>
          <a:spcPct val="0"/>
        </a:spcBef>
        <a:spcAft>
          <a:spcPct val="0"/>
        </a:spcAft>
        <a:defRPr sz="4400" b="1">
          <a:solidFill>
            <a:srgbClr val="4F81BD"/>
          </a:solidFill>
          <a:latin typeface="Tekton Pro" pitchFamily="34" charset="0"/>
        </a:defRPr>
      </a:lvl3pPr>
      <a:lvl4pPr algn="l" rtl="0" eaLnBrk="1" fontAlgn="base" hangingPunct="1">
        <a:spcBef>
          <a:spcPct val="0"/>
        </a:spcBef>
        <a:spcAft>
          <a:spcPct val="0"/>
        </a:spcAft>
        <a:defRPr sz="4400" b="1">
          <a:solidFill>
            <a:srgbClr val="4F81BD"/>
          </a:solidFill>
          <a:latin typeface="Tekton Pro" pitchFamily="34" charset="0"/>
        </a:defRPr>
      </a:lvl4pPr>
      <a:lvl5pPr algn="l" rtl="0" eaLnBrk="1" fontAlgn="base" hangingPunct="1">
        <a:spcBef>
          <a:spcPct val="0"/>
        </a:spcBef>
        <a:spcAft>
          <a:spcPct val="0"/>
        </a:spcAft>
        <a:defRPr sz="4400" b="1">
          <a:solidFill>
            <a:srgbClr val="4F81BD"/>
          </a:solidFill>
          <a:latin typeface="Tekton Pro" pitchFamily="34" charset="0"/>
        </a:defRPr>
      </a:lvl5pPr>
      <a:lvl6pPr marL="457200" algn="l" rtl="0" eaLnBrk="1" fontAlgn="base" hangingPunct="1">
        <a:spcBef>
          <a:spcPct val="0"/>
        </a:spcBef>
        <a:spcAft>
          <a:spcPct val="0"/>
        </a:spcAft>
        <a:defRPr sz="4400" b="1">
          <a:solidFill>
            <a:srgbClr val="4F81BD"/>
          </a:solidFill>
          <a:latin typeface="Tekton Pro" pitchFamily="34" charset="0"/>
        </a:defRPr>
      </a:lvl6pPr>
      <a:lvl7pPr marL="914400" algn="l" rtl="0" eaLnBrk="1" fontAlgn="base" hangingPunct="1">
        <a:spcBef>
          <a:spcPct val="0"/>
        </a:spcBef>
        <a:spcAft>
          <a:spcPct val="0"/>
        </a:spcAft>
        <a:defRPr sz="4400" b="1">
          <a:solidFill>
            <a:srgbClr val="4F81BD"/>
          </a:solidFill>
          <a:latin typeface="Tekton Pro" pitchFamily="34" charset="0"/>
        </a:defRPr>
      </a:lvl7pPr>
      <a:lvl8pPr marL="1371600" algn="l" rtl="0" eaLnBrk="1" fontAlgn="base" hangingPunct="1">
        <a:spcBef>
          <a:spcPct val="0"/>
        </a:spcBef>
        <a:spcAft>
          <a:spcPct val="0"/>
        </a:spcAft>
        <a:defRPr sz="4400" b="1">
          <a:solidFill>
            <a:srgbClr val="4F81BD"/>
          </a:solidFill>
          <a:latin typeface="Tekton Pro" pitchFamily="34" charset="0"/>
        </a:defRPr>
      </a:lvl8pPr>
      <a:lvl9pPr marL="1828800" algn="l" rtl="0" eaLnBrk="1" fontAlgn="base" hangingPunct="1">
        <a:spcBef>
          <a:spcPct val="0"/>
        </a:spcBef>
        <a:spcAft>
          <a:spcPct val="0"/>
        </a:spcAft>
        <a:defRPr sz="4400" b="1">
          <a:solidFill>
            <a:srgbClr val="4F81BD"/>
          </a:solidFill>
          <a:latin typeface="Tekton Pro" pitchFamily="34"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DIN Offc" charset="0"/>
          <a:ea typeface="DIN Offc" charset="0"/>
          <a:cs typeface="DIN Offc" charset="0"/>
        </a:defRPr>
      </a:lvl1pPr>
      <a:lvl2pPr marL="742950" indent="-285750" algn="l" rtl="0" eaLnBrk="1" fontAlgn="base" hangingPunct="1">
        <a:spcBef>
          <a:spcPct val="20000"/>
        </a:spcBef>
        <a:spcAft>
          <a:spcPct val="0"/>
        </a:spcAft>
        <a:buChar char="–"/>
        <a:defRPr sz="2800" b="0" i="0">
          <a:solidFill>
            <a:schemeClr val="tx1"/>
          </a:solidFill>
          <a:latin typeface="DIN Offc" charset="0"/>
          <a:ea typeface="DIN Offc" charset="0"/>
          <a:cs typeface="DIN Offc" charset="0"/>
        </a:defRPr>
      </a:lvl2pPr>
      <a:lvl3pPr marL="1143000" indent="-228600" algn="l" rtl="0" eaLnBrk="1" fontAlgn="base" hangingPunct="1">
        <a:spcBef>
          <a:spcPct val="20000"/>
        </a:spcBef>
        <a:spcAft>
          <a:spcPct val="0"/>
        </a:spcAft>
        <a:buChar char="•"/>
        <a:defRPr sz="2400" b="0" i="0">
          <a:solidFill>
            <a:schemeClr val="tx1"/>
          </a:solidFill>
          <a:latin typeface="DIN Offc" charset="0"/>
          <a:ea typeface="DIN Offc" charset="0"/>
          <a:cs typeface="DIN Offc" charset="0"/>
        </a:defRPr>
      </a:lvl3pPr>
      <a:lvl4pPr marL="1600200" indent="-228600" algn="l" rtl="0" eaLnBrk="1" fontAlgn="base" hangingPunct="1">
        <a:spcBef>
          <a:spcPct val="20000"/>
        </a:spcBef>
        <a:spcAft>
          <a:spcPct val="0"/>
        </a:spcAft>
        <a:buChar char="–"/>
        <a:defRPr sz="2000" b="0" i="0">
          <a:solidFill>
            <a:schemeClr val="tx1"/>
          </a:solidFill>
          <a:latin typeface="DIN Offc" charset="0"/>
          <a:ea typeface="DIN Offc" charset="0"/>
          <a:cs typeface="DIN Offc" charset="0"/>
        </a:defRPr>
      </a:lvl4pPr>
      <a:lvl5pPr marL="2057400" indent="-228600" algn="l" rtl="0" eaLnBrk="1" fontAlgn="base" hangingPunct="1">
        <a:spcBef>
          <a:spcPct val="20000"/>
        </a:spcBef>
        <a:spcAft>
          <a:spcPct val="0"/>
        </a:spcAft>
        <a:buChar char="»"/>
        <a:defRPr sz="2000" b="0" i="0">
          <a:solidFill>
            <a:schemeClr val="tx1"/>
          </a:solidFill>
          <a:latin typeface="DIN Offc" charset="0"/>
          <a:ea typeface="DIN Offc" charset="0"/>
          <a:cs typeface="DIN Offc" charset="0"/>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5" Type="http://schemas.openxmlformats.org/officeDocument/2006/relationships/image" Target="../media/image34.w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 Id="rId3" Type="http://schemas.openxmlformats.org/officeDocument/2006/relationships/hyperlink" Target="http://www.mindsetworks.com/websitemedia/youcangrowyourintelligence.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2.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png"/><Relationship Id="rId5" Type="http://schemas.openxmlformats.org/officeDocument/2006/relationships/image" Target="../media/image49.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emf"/></Relationships>
</file>

<file path=ppt/slides/_rels/slide5.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hyperlink" Target="http://www.evilmadscientist.com/" TargetMode="External"/><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0.jpeg"/><Relationship Id="rId5" Type="http://schemas.openxmlformats.org/officeDocument/2006/relationships/image" Target="../media/image14.pn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5"/>
          <p:cNvSpPr txBox="1">
            <a:spLocks noChangeArrowheads="1"/>
          </p:cNvSpPr>
          <p:nvPr/>
        </p:nvSpPr>
        <p:spPr bwMode="auto">
          <a:xfrm>
            <a:off x="4619625" y="103188"/>
            <a:ext cx="2438400" cy="304800"/>
          </a:xfrm>
          <a:prstGeom prst="rect">
            <a:avLst/>
          </a:prstGeom>
          <a:noFill/>
          <a:ln w="9525">
            <a:noFill/>
            <a:miter lim="800000"/>
            <a:headEnd/>
            <a:tailEnd/>
          </a:ln>
        </p:spPr>
        <p:txBody>
          <a:bodyPr anchor="ctr" anchorCtr="1">
            <a:spAutoFit/>
          </a:bodyPr>
          <a:lstStyle/>
          <a:p>
            <a:pPr algn="ctr">
              <a:spcBef>
                <a:spcPct val="50000"/>
              </a:spcBef>
            </a:pPr>
            <a:r>
              <a:rPr lang="en-US" sz="1400">
                <a:solidFill>
                  <a:schemeClr val="bg1"/>
                </a:solidFill>
                <a:latin typeface="Kozuka Gothic Pro H" pitchFamily="34" charset="-128"/>
              </a:rPr>
              <a:t>growth mindset</a:t>
            </a:r>
          </a:p>
        </p:txBody>
      </p:sp>
      <p:sp>
        <p:nvSpPr>
          <p:cNvPr id="3075" name="AutoShape 26"/>
          <p:cNvSpPr>
            <a:spLocks noChangeArrowheads="1"/>
          </p:cNvSpPr>
          <p:nvPr/>
        </p:nvSpPr>
        <p:spPr bwMode="auto">
          <a:xfrm>
            <a:off x="6629400" y="177800"/>
            <a:ext cx="228600" cy="152400"/>
          </a:xfrm>
          <a:prstGeom prst="notchedRightArrow">
            <a:avLst>
              <a:gd name="adj1" fmla="val 50000"/>
              <a:gd name="adj2" fmla="val 37500"/>
            </a:avLst>
          </a:prstGeom>
          <a:solidFill>
            <a:schemeClr val="accent1"/>
          </a:solidFill>
          <a:ln w="9525">
            <a:solidFill>
              <a:schemeClr val="bg1"/>
            </a:solidFill>
            <a:miter lim="800000"/>
            <a:headEnd/>
            <a:tailEnd/>
          </a:ln>
        </p:spPr>
        <p:txBody>
          <a:bodyPr wrap="none" anchor="ctr"/>
          <a:lstStyle/>
          <a:p>
            <a:endParaRPr lang="en-US"/>
          </a:p>
        </p:txBody>
      </p:sp>
      <p:sp>
        <p:nvSpPr>
          <p:cNvPr id="3076" name="Text Box 27"/>
          <p:cNvSpPr txBox="1">
            <a:spLocks noChangeArrowheads="1"/>
          </p:cNvSpPr>
          <p:nvPr/>
        </p:nvSpPr>
        <p:spPr bwMode="auto">
          <a:xfrm>
            <a:off x="8020050" y="104775"/>
            <a:ext cx="1104900" cy="304800"/>
          </a:xfrm>
          <a:prstGeom prst="rect">
            <a:avLst/>
          </a:prstGeom>
          <a:noFill/>
          <a:ln w="9525">
            <a:noFill/>
            <a:miter lim="800000"/>
            <a:headEnd/>
            <a:tailEnd/>
          </a:ln>
        </p:spPr>
        <p:txBody>
          <a:bodyPr anchor="ctr" anchorCtr="1">
            <a:spAutoFit/>
          </a:bodyPr>
          <a:lstStyle/>
          <a:p>
            <a:pPr algn="ctr">
              <a:spcBef>
                <a:spcPct val="50000"/>
              </a:spcBef>
            </a:pPr>
            <a:r>
              <a:rPr lang="en-US" sz="1400">
                <a:solidFill>
                  <a:schemeClr val="bg1"/>
                </a:solidFill>
                <a:latin typeface="Kozuka Gothic Pro H" pitchFamily="34" charset="-128"/>
              </a:rPr>
              <a:t>discussion</a:t>
            </a:r>
          </a:p>
        </p:txBody>
      </p:sp>
      <p:sp>
        <p:nvSpPr>
          <p:cNvPr id="3077" name="AutoShape 28"/>
          <p:cNvSpPr>
            <a:spLocks noChangeArrowheads="1"/>
          </p:cNvSpPr>
          <p:nvPr/>
        </p:nvSpPr>
        <p:spPr bwMode="auto">
          <a:xfrm>
            <a:off x="7820025" y="177800"/>
            <a:ext cx="228600" cy="152400"/>
          </a:xfrm>
          <a:prstGeom prst="notchedRightArrow">
            <a:avLst>
              <a:gd name="adj1" fmla="val 50000"/>
              <a:gd name="adj2" fmla="val 37500"/>
            </a:avLst>
          </a:prstGeom>
          <a:solidFill>
            <a:schemeClr val="accent1"/>
          </a:solidFill>
          <a:ln w="9525">
            <a:solidFill>
              <a:schemeClr val="bg1"/>
            </a:solidFill>
            <a:miter lim="800000"/>
            <a:headEnd/>
            <a:tailEnd/>
          </a:ln>
        </p:spPr>
        <p:txBody>
          <a:bodyPr wrap="none" anchor="ctr"/>
          <a:lstStyle/>
          <a:p>
            <a:endParaRPr lang="en-US"/>
          </a:p>
        </p:txBody>
      </p:sp>
      <p:sp>
        <p:nvSpPr>
          <p:cNvPr id="3078" name="Text Box 29"/>
          <p:cNvSpPr txBox="1">
            <a:spLocks noChangeArrowheads="1"/>
          </p:cNvSpPr>
          <p:nvPr/>
        </p:nvSpPr>
        <p:spPr bwMode="auto">
          <a:xfrm>
            <a:off x="6615113" y="-123825"/>
            <a:ext cx="1462087" cy="762000"/>
          </a:xfrm>
          <a:prstGeom prst="rect">
            <a:avLst/>
          </a:prstGeom>
          <a:noFill/>
          <a:ln w="9525">
            <a:noFill/>
            <a:miter lim="800000"/>
            <a:headEnd/>
            <a:tailEnd/>
          </a:ln>
        </p:spPr>
        <p:txBody>
          <a:bodyPr anchor="ctr" anchorCtr="1"/>
          <a:lstStyle/>
          <a:p>
            <a:pPr algn="ctr">
              <a:spcBef>
                <a:spcPct val="50000"/>
              </a:spcBef>
            </a:pPr>
            <a:r>
              <a:rPr lang="en-US" sz="1400">
                <a:solidFill>
                  <a:schemeClr val="bg1"/>
                </a:solidFill>
                <a:latin typeface="Kozuka Gothic Pro H" pitchFamily="34" charset="-128"/>
              </a:rPr>
              <a:t>program</a:t>
            </a:r>
          </a:p>
        </p:txBody>
      </p:sp>
      <p:sp>
        <p:nvSpPr>
          <p:cNvPr id="12" name="Rectangle 1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80" name="Picture 5"/>
          <p:cNvPicPr>
            <a:picLocks noChangeAspect="1" noChangeArrowheads="1"/>
          </p:cNvPicPr>
          <p:nvPr/>
        </p:nvPicPr>
        <p:blipFill>
          <a:blip r:embed="rId3" cstate="print"/>
          <a:srcRect/>
          <a:stretch>
            <a:fillRect/>
          </a:stretch>
        </p:blipFill>
        <p:spPr bwMode="auto">
          <a:xfrm>
            <a:off x="1371600" y="228600"/>
            <a:ext cx="6762750"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381000"/>
            <a:ext cx="8686800" cy="1143000"/>
          </a:xfrm>
        </p:spPr>
        <p:txBody>
          <a:bodyPr/>
          <a:lstStyle/>
          <a:p>
            <a:pPr algn="ctr"/>
            <a:r>
              <a:rPr lang="en-US" smtClean="0">
                <a:latin typeface="DIN Offc" charset="0"/>
                <a:cs typeface="DIN Offc" charset="0"/>
              </a:rPr>
              <a:t>The Impact of Growth Mindset</a:t>
            </a:r>
          </a:p>
        </p:txBody>
      </p:sp>
      <p:grpSp>
        <p:nvGrpSpPr>
          <p:cNvPr id="29699" name="Group 31"/>
          <p:cNvGrpSpPr>
            <a:grpSpLocks/>
          </p:cNvGrpSpPr>
          <p:nvPr/>
        </p:nvGrpSpPr>
        <p:grpSpPr bwMode="auto">
          <a:xfrm>
            <a:off x="76200" y="1981200"/>
            <a:ext cx="3810000" cy="4419600"/>
            <a:chOff x="76200" y="2133600"/>
            <a:chExt cx="3810000" cy="4419600"/>
          </a:xfrm>
        </p:grpSpPr>
        <p:pic>
          <p:nvPicPr>
            <p:cNvPr id="29709" name="Picture 2" descr="C:\Users\Liz\AppData\Local\Microsoft\Windows\Temporary Internet Files\Content.IE5\9003L0Q5\MCj0440496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3122392"/>
              <a:ext cx="1049514" cy="1275821"/>
            </a:xfrm>
            <a:prstGeom prst="rect">
              <a:avLst/>
            </a:prstGeom>
            <a:noFill/>
            <a:ln w="9525">
              <a:noFill/>
              <a:miter lim="800000"/>
              <a:headEnd/>
              <a:tailEnd/>
            </a:ln>
          </p:spPr>
        </p:pic>
        <p:sp>
          <p:nvSpPr>
            <p:cNvPr id="6" name="Oval Callout 5"/>
            <p:cNvSpPr/>
            <p:nvPr/>
          </p:nvSpPr>
          <p:spPr>
            <a:xfrm>
              <a:off x="230188" y="2133600"/>
              <a:ext cx="2230437" cy="10096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6">
                      <a:lumMod val="75000"/>
                    </a:schemeClr>
                  </a:solidFill>
                  <a:latin typeface="Comic Sans MS" pitchFamily="66" charset="0"/>
                </a:rPr>
                <a:t>Looking Smart is Most Important</a:t>
              </a:r>
              <a:endParaRPr lang="en-US" sz="1600" dirty="0">
                <a:solidFill>
                  <a:schemeClr val="accent6">
                    <a:lumMod val="75000"/>
                  </a:schemeClr>
                </a:solidFill>
              </a:endParaRPr>
            </a:p>
          </p:txBody>
        </p:sp>
        <p:pic>
          <p:nvPicPr>
            <p:cNvPr id="29711" name="Picture 6" descr="C:\Users\Liz\AppData\Local\Microsoft\Windows\Temporary Internet Files\Content.IE5\6MZ11CDQ\MCj0440518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8753" y="5277379"/>
              <a:ext cx="959256" cy="1275821"/>
            </a:xfrm>
            <a:prstGeom prst="rect">
              <a:avLst/>
            </a:prstGeom>
            <a:noFill/>
            <a:ln w="9525">
              <a:noFill/>
              <a:miter lim="800000"/>
              <a:headEnd/>
              <a:tailEnd/>
            </a:ln>
          </p:spPr>
        </p:pic>
        <p:sp>
          <p:nvSpPr>
            <p:cNvPr id="14" name="Oval Callout 13"/>
            <p:cNvSpPr/>
            <p:nvPr/>
          </p:nvSpPr>
          <p:spPr>
            <a:xfrm>
              <a:off x="2438400" y="4665663"/>
              <a:ext cx="1447800" cy="7445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6">
                      <a:lumMod val="75000"/>
                    </a:schemeClr>
                  </a:solidFill>
                  <a:latin typeface="Comic Sans MS" pitchFamily="66" charset="0"/>
                </a:rPr>
                <a:t>Helpless</a:t>
              </a:r>
            </a:p>
          </p:txBody>
        </p:sp>
        <p:pic>
          <p:nvPicPr>
            <p:cNvPr id="29713" name="Picture 7" descr="C:\Users\Liz\AppData\Local\Microsoft\Windows\Temporary Internet Files\Content.IE5\K37DF517\MCj04405160000[1].wmf"/>
            <p:cNvPicPr>
              <a:picLocks noChangeAspect="1" noChangeArrowheads="1"/>
            </p:cNvPicPr>
            <p:nvPr/>
          </p:nvPicPr>
          <p:blipFill>
            <a:blip r:embed="rId5" cstate="print"/>
            <a:srcRect/>
            <a:stretch>
              <a:fillRect/>
            </a:stretch>
          </p:blipFill>
          <p:spPr bwMode="auto">
            <a:xfrm>
              <a:off x="982980" y="4228971"/>
              <a:ext cx="1230630" cy="1562229"/>
            </a:xfrm>
            <a:prstGeom prst="rect">
              <a:avLst/>
            </a:prstGeom>
            <a:noFill/>
            <a:ln w="9525">
              <a:noFill/>
              <a:miter lim="800000"/>
              <a:headEnd/>
              <a:tailEnd/>
            </a:ln>
          </p:spPr>
        </p:pic>
        <p:sp>
          <p:nvSpPr>
            <p:cNvPr id="8" name="Oval Callout 7"/>
            <p:cNvSpPr/>
            <p:nvPr/>
          </p:nvSpPr>
          <p:spPr>
            <a:xfrm>
              <a:off x="1482725" y="3333750"/>
              <a:ext cx="1565275" cy="10096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6">
                      <a:lumMod val="75000"/>
                    </a:schemeClr>
                  </a:solidFill>
                  <a:latin typeface="Comic Sans MS" pitchFamily="66" charset="0"/>
                </a:rPr>
                <a:t>Effort is Negative</a:t>
              </a:r>
              <a:endParaRPr lang="en-US" sz="1600" dirty="0">
                <a:solidFill>
                  <a:schemeClr val="accent6">
                    <a:lumMod val="75000"/>
                  </a:schemeClr>
                </a:solidFill>
              </a:endParaRPr>
            </a:p>
          </p:txBody>
        </p:sp>
      </p:grpSp>
      <p:grpSp>
        <p:nvGrpSpPr>
          <p:cNvPr id="3" name="Group 41"/>
          <p:cNvGrpSpPr>
            <a:grpSpLocks/>
          </p:cNvGrpSpPr>
          <p:nvPr/>
        </p:nvGrpSpPr>
        <p:grpSpPr bwMode="auto">
          <a:xfrm>
            <a:off x="3505200" y="1981200"/>
            <a:ext cx="5562600" cy="4419600"/>
            <a:chOff x="3505200" y="1981200"/>
            <a:chExt cx="5562600" cy="4419600"/>
          </a:xfrm>
        </p:grpSpPr>
        <p:grpSp>
          <p:nvGrpSpPr>
            <p:cNvPr id="29701" name="Group 32"/>
            <p:cNvGrpSpPr>
              <a:grpSpLocks/>
            </p:cNvGrpSpPr>
            <p:nvPr/>
          </p:nvGrpSpPr>
          <p:grpSpPr bwMode="auto">
            <a:xfrm>
              <a:off x="5257800" y="1981200"/>
              <a:ext cx="3810000" cy="4419600"/>
              <a:chOff x="76200" y="2133600"/>
              <a:chExt cx="3810000" cy="4419600"/>
            </a:xfrm>
          </p:grpSpPr>
          <p:pic>
            <p:nvPicPr>
              <p:cNvPr id="29703" name="Picture 2" descr="C:\Users\Liz\AppData\Local\Microsoft\Windows\Temporary Internet Files\Content.IE5\9003L0Q5\MCj0440496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3122392"/>
                <a:ext cx="1049514" cy="1275821"/>
              </a:xfrm>
              <a:prstGeom prst="rect">
                <a:avLst/>
              </a:prstGeom>
              <a:noFill/>
              <a:ln w="9525">
                <a:noFill/>
                <a:miter lim="800000"/>
                <a:headEnd/>
                <a:tailEnd/>
              </a:ln>
            </p:spPr>
          </p:pic>
          <p:sp>
            <p:nvSpPr>
              <p:cNvPr id="35" name="Oval Callout 34"/>
              <p:cNvSpPr/>
              <p:nvPr/>
            </p:nvSpPr>
            <p:spPr>
              <a:xfrm>
                <a:off x="230188" y="2133600"/>
                <a:ext cx="2230437" cy="10096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6">
                        <a:lumMod val="75000"/>
                      </a:schemeClr>
                    </a:solidFill>
                    <a:latin typeface="Comic Sans MS" pitchFamily="66" charset="0"/>
                  </a:rPr>
                  <a:t>Learning is Most Important</a:t>
                </a:r>
              </a:p>
            </p:txBody>
          </p:sp>
          <p:pic>
            <p:nvPicPr>
              <p:cNvPr id="29705" name="Picture 6" descr="C:\Users\Liz\AppData\Local\Microsoft\Windows\Temporary Internet Files\Content.IE5\6MZ11CDQ\MCj0440518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8753" y="5277379"/>
                <a:ext cx="959256" cy="1275821"/>
              </a:xfrm>
              <a:prstGeom prst="rect">
                <a:avLst/>
              </a:prstGeom>
              <a:noFill/>
              <a:ln w="9525">
                <a:noFill/>
                <a:miter lim="800000"/>
                <a:headEnd/>
                <a:tailEnd/>
              </a:ln>
            </p:spPr>
          </p:pic>
          <p:sp>
            <p:nvSpPr>
              <p:cNvPr id="37" name="Oval Callout 36"/>
              <p:cNvSpPr/>
              <p:nvPr/>
            </p:nvSpPr>
            <p:spPr>
              <a:xfrm>
                <a:off x="2438400" y="4665663"/>
                <a:ext cx="1447800" cy="7445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6">
                        <a:lumMod val="75000"/>
                      </a:schemeClr>
                    </a:solidFill>
                    <a:latin typeface="Comic Sans MS" pitchFamily="66" charset="0"/>
                  </a:rPr>
                  <a:t>Resilient</a:t>
                </a:r>
              </a:p>
            </p:txBody>
          </p:sp>
          <p:pic>
            <p:nvPicPr>
              <p:cNvPr id="29707" name="Picture 7" descr="C:\Users\Liz\AppData\Local\Microsoft\Windows\Temporary Internet Files\Content.IE5\K37DF517\MCj04405160000[1].wmf"/>
              <p:cNvPicPr>
                <a:picLocks noChangeAspect="1" noChangeArrowheads="1"/>
              </p:cNvPicPr>
              <p:nvPr/>
            </p:nvPicPr>
            <p:blipFill>
              <a:blip r:embed="rId5" cstate="print"/>
              <a:srcRect/>
              <a:stretch>
                <a:fillRect/>
              </a:stretch>
            </p:blipFill>
            <p:spPr bwMode="auto">
              <a:xfrm>
                <a:off x="982980" y="4228971"/>
                <a:ext cx="1230630" cy="1562229"/>
              </a:xfrm>
              <a:prstGeom prst="rect">
                <a:avLst/>
              </a:prstGeom>
              <a:noFill/>
              <a:ln w="9525">
                <a:noFill/>
                <a:miter lim="800000"/>
                <a:headEnd/>
                <a:tailEnd/>
              </a:ln>
            </p:spPr>
          </p:pic>
          <p:sp>
            <p:nvSpPr>
              <p:cNvPr id="39" name="Oval Callout 38"/>
              <p:cNvSpPr/>
              <p:nvPr/>
            </p:nvSpPr>
            <p:spPr>
              <a:xfrm>
                <a:off x="1482725" y="3333750"/>
                <a:ext cx="1565275" cy="10096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6">
                        <a:lumMod val="75000"/>
                      </a:schemeClr>
                    </a:solidFill>
                    <a:latin typeface="Comic Sans MS" pitchFamily="66" charset="0"/>
                  </a:rPr>
                  <a:t>Effort is positive</a:t>
                </a:r>
              </a:p>
            </p:txBody>
          </p:sp>
        </p:grpSp>
        <p:sp>
          <p:nvSpPr>
            <p:cNvPr id="40" name="Right Arrow 39"/>
            <p:cNvSpPr/>
            <p:nvPr/>
          </p:nvSpPr>
          <p:spPr>
            <a:xfrm>
              <a:off x="3505200" y="3810000"/>
              <a:ext cx="1371600" cy="4572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5105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82200" y="381000"/>
            <a:ext cx="8229600" cy="1143000"/>
          </a:xfrm>
        </p:spPr>
        <p:txBody>
          <a:bodyPr/>
          <a:lstStyle/>
          <a:p>
            <a:pPr eaLnBrk="1" hangingPunct="1"/>
            <a:r>
              <a:rPr lang="en-US" sz="4000" b="0" dirty="0" smtClean="0">
                <a:latin typeface="DIN Offc" charset="0"/>
                <a:cs typeface="DIN Offc" charset="0"/>
              </a:rPr>
              <a:t>Math Achievement in Junior HS</a:t>
            </a:r>
          </a:p>
        </p:txBody>
      </p:sp>
      <p:pic>
        <p:nvPicPr>
          <p:cNvPr id="10243" name="Picture 40"/>
          <p:cNvPicPr>
            <a:picLocks noChangeAspect="1" noChangeArrowheads="1"/>
          </p:cNvPicPr>
          <p:nvPr/>
        </p:nvPicPr>
        <p:blipFill>
          <a:blip r:embed="rId3" cstate="print"/>
          <a:srcRect/>
          <a:stretch>
            <a:fillRect/>
          </a:stretch>
        </p:blipFill>
        <p:spPr bwMode="auto">
          <a:xfrm>
            <a:off x="838200" y="381000"/>
            <a:ext cx="8077200" cy="4275138"/>
          </a:xfrm>
          <a:prstGeom prst="rect">
            <a:avLst/>
          </a:prstGeom>
          <a:noFill/>
          <a:ln w="9525">
            <a:noFill/>
            <a:miter lim="800000"/>
            <a:headEnd/>
            <a:tailEnd/>
          </a:ln>
        </p:spPr>
      </p:pic>
      <p:sp>
        <p:nvSpPr>
          <p:cNvPr id="10244" name="Text Box 41"/>
          <p:cNvSpPr txBox="1">
            <a:spLocks noChangeArrowheads="1"/>
          </p:cNvSpPr>
          <p:nvPr/>
        </p:nvSpPr>
        <p:spPr bwMode="auto">
          <a:xfrm rot="16200000">
            <a:off x="-868361" y="868363"/>
            <a:ext cx="3124200" cy="320675"/>
          </a:xfrm>
          <a:prstGeom prst="rect">
            <a:avLst/>
          </a:prstGeom>
          <a:noFill/>
          <a:ln w="9525">
            <a:noFill/>
            <a:miter lim="800000"/>
            <a:headEnd/>
            <a:tailEnd/>
          </a:ln>
        </p:spPr>
        <p:txBody>
          <a:bodyPr>
            <a:spAutoFit/>
          </a:bodyPr>
          <a:lstStyle/>
          <a:p>
            <a:pPr>
              <a:spcBef>
                <a:spcPct val="50000"/>
              </a:spcBef>
            </a:pPr>
            <a:r>
              <a:rPr lang="en-US" sz="1500" dirty="0">
                <a:solidFill>
                  <a:srgbClr val="4F81BD"/>
                </a:solidFill>
                <a:latin typeface="DIN Offc" charset="0"/>
                <a:ea typeface="DIN Offc" charset="0"/>
                <a:cs typeface="DIN Offc" charset="0"/>
              </a:rPr>
              <a:t>Math Grades</a:t>
            </a:r>
          </a:p>
        </p:txBody>
      </p:sp>
      <p:grpSp>
        <p:nvGrpSpPr>
          <p:cNvPr id="13" name="Group 12"/>
          <p:cNvGrpSpPr/>
          <p:nvPr/>
        </p:nvGrpSpPr>
        <p:grpSpPr>
          <a:xfrm>
            <a:off x="9677400" y="2286000"/>
            <a:ext cx="6096000" cy="2973546"/>
            <a:chOff x="-5029200" y="152400"/>
            <a:chExt cx="6096000" cy="2973546"/>
          </a:xfrm>
        </p:grpSpPr>
        <p:pic>
          <p:nvPicPr>
            <p:cNvPr id="10" name="Picture 2" descr="http://farm4.static.flickr.com/3211/3042417298_f0f34c12a4_z.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52400"/>
              <a:ext cx="6096000" cy="2743200"/>
            </a:xfrm>
            <a:prstGeom prst="rect">
              <a:avLst/>
            </a:prstGeom>
            <a:noFill/>
          </p:spPr>
        </p:pic>
        <p:sp>
          <p:nvSpPr>
            <p:cNvPr id="11" name="Rectangle 10"/>
            <p:cNvSpPr/>
            <p:nvPr/>
          </p:nvSpPr>
          <p:spPr>
            <a:xfrm>
              <a:off x="-4265613" y="2879725"/>
              <a:ext cx="2743200" cy="246221"/>
            </a:xfrm>
            <a:prstGeom prst="rect">
              <a:avLst/>
            </a:prstGeom>
          </p:spPr>
          <p:txBody>
            <a:bodyPr wrap="square">
              <a:spAutoFit/>
            </a:bodyPr>
            <a:lstStyle/>
            <a:p>
              <a:r>
                <a:rPr lang="en-US" sz="1000" dirty="0" smtClean="0">
                  <a:latin typeface="DIN Offc" charset="0"/>
                  <a:ea typeface="DIN Offc" charset="0"/>
                  <a:cs typeface="DIN Offc" charset="0"/>
                </a:rPr>
                <a:t>Korean Resource Center</a:t>
              </a:r>
              <a:endParaRPr lang="en-US" sz="1000" dirty="0">
                <a:latin typeface="DIN Offc" charset="0"/>
                <a:ea typeface="DIN Offc" charset="0"/>
                <a:cs typeface="DIN Offc" charset="0"/>
              </a:endParaRPr>
            </a:p>
          </p:txBody>
        </p:sp>
      </p:grpSp>
      <p:pic>
        <p:nvPicPr>
          <p:cNvPr id="15" name="Picture 2" descr="http://farm4.static.flickr.com/3211/3042417298_f0f34c12a4_z.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7800" y="4495800"/>
            <a:ext cx="6096000" cy="1981200"/>
          </a:xfrm>
          <a:prstGeom prst="rect">
            <a:avLst/>
          </a:prstGeom>
          <a:noFill/>
        </p:spPr>
      </p:pic>
      <p:sp>
        <p:nvSpPr>
          <p:cNvPr id="16" name="Rectangle 15"/>
          <p:cNvSpPr/>
          <p:nvPr/>
        </p:nvSpPr>
        <p:spPr>
          <a:xfrm>
            <a:off x="4800600" y="6459379"/>
            <a:ext cx="2743200" cy="246221"/>
          </a:xfrm>
          <a:prstGeom prst="rect">
            <a:avLst/>
          </a:prstGeom>
        </p:spPr>
        <p:txBody>
          <a:bodyPr wrap="square">
            <a:spAutoFit/>
          </a:bodyPr>
          <a:lstStyle/>
          <a:p>
            <a:r>
              <a:rPr lang="en-US" sz="1000" dirty="0" smtClean="0">
                <a:latin typeface="DIN Offc" charset="0"/>
                <a:ea typeface="DIN Offc" charset="0"/>
                <a:cs typeface="DIN Offc" charset="0"/>
              </a:rPr>
              <a:t>Korean Resource Center</a:t>
            </a:r>
            <a:endParaRPr lang="en-US" sz="1000" dirty="0">
              <a:latin typeface="DIN Offc" charset="0"/>
              <a:ea typeface="DIN Offc" charset="0"/>
              <a:cs typeface="DIN Offc"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duardo\Documents\MW\marketing\collateral\mindset book\mindse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642938"/>
            <a:ext cx="3657600" cy="5681662"/>
          </a:xfrm>
          <a:prstGeom prst="rect">
            <a:avLst/>
          </a:prstGeom>
          <a:noFill/>
          <a:ln w="9525">
            <a:solidFill>
              <a:schemeClr val="tx1"/>
            </a:solidFill>
            <a:miter lim="800000"/>
            <a:headEnd/>
            <a:tailEnd/>
          </a:ln>
        </p:spPr>
      </p:pic>
      <p:pic>
        <p:nvPicPr>
          <p:cNvPr id="921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066800"/>
            <a:ext cx="39624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smtClean="0">
                <a:latin typeface="DIN Offc" charset="0"/>
                <a:cs typeface="DIN Offc" charset="0"/>
              </a:rPr>
              <a:t>Growth Mindsets Influences: </a:t>
            </a:r>
          </a:p>
        </p:txBody>
      </p:sp>
      <p:sp>
        <p:nvSpPr>
          <p:cNvPr id="9219" name="Rectangle 3"/>
          <p:cNvSpPr>
            <a:spLocks noChangeArrowheads="1"/>
          </p:cNvSpPr>
          <p:nvPr/>
        </p:nvSpPr>
        <p:spPr bwMode="auto">
          <a:xfrm>
            <a:off x="457200" y="1481138"/>
            <a:ext cx="8229600" cy="762000"/>
          </a:xfrm>
          <a:prstGeom prst="rect">
            <a:avLst/>
          </a:prstGeom>
          <a:noFill/>
          <a:ln w="9525">
            <a:noFill/>
            <a:miter lim="800000"/>
            <a:headEnd/>
            <a:tailEnd/>
          </a:ln>
        </p:spPr>
        <p:txBody>
          <a:bodyPr anchor="ctr"/>
          <a:lstStyle/>
          <a:p>
            <a:pPr algn="ctr">
              <a:defRPr/>
            </a:pPr>
            <a:r>
              <a:rPr lang="en-US" sz="3600" b="1" dirty="0">
                <a:solidFill>
                  <a:srgbClr val="000099"/>
                </a:solidFill>
                <a:latin typeface="DIN Offc" charset="0"/>
                <a:ea typeface="DIN Offc" charset="0"/>
                <a:cs typeface="DIN Offc" charset="0"/>
              </a:rPr>
              <a:t> </a:t>
            </a:r>
            <a:r>
              <a:rPr lang="en-US" sz="4400" dirty="0">
                <a:solidFill>
                  <a:srgbClr val="4F81BD"/>
                </a:solidFill>
                <a:latin typeface="DIN Offc" charset="0"/>
                <a:ea typeface="DIN Offc" charset="0"/>
                <a:cs typeface="DIN Offc" charset="0"/>
              </a:rPr>
              <a:t>Goals</a:t>
            </a:r>
          </a:p>
        </p:txBody>
      </p:sp>
      <p:sp>
        <p:nvSpPr>
          <p:cNvPr id="30724" name="Text Box 4"/>
          <p:cNvSpPr txBox="1">
            <a:spLocks noChangeArrowheads="1"/>
          </p:cNvSpPr>
          <p:nvPr/>
        </p:nvSpPr>
        <p:spPr bwMode="auto">
          <a:xfrm>
            <a:off x="509588" y="2209800"/>
            <a:ext cx="3986212" cy="519113"/>
          </a:xfrm>
          <a:prstGeom prst="rect">
            <a:avLst/>
          </a:prstGeom>
          <a:solidFill>
            <a:srgbClr val="4F81BD"/>
          </a:solidFill>
          <a:ln w="9525">
            <a:noFill/>
            <a:miter lim="800000"/>
            <a:headEnd/>
            <a:tailEnd/>
          </a:ln>
        </p:spPr>
        <p:txBody>
          <a:bodyPr/>
          <a:lstStyle/>
          <a:p>
            <a:pPr algn="ctr">
              <a:spcBef>
                <a:spcPct val="50000"/>
              </a:spcBef>
            </a:pPr>
            <a:r>
              <a:rPr lang="en-US" sz="2000">
                <a:solidFill>
                  <a:schemeClr val="bg1"/>
                </a:solidFill>
                <a:latin typeface="DIN Offc" charset="0"/>
                <a:ea typeface="DIN Offc" charset="0"/>
                <a:cs typeface="DIN Offc" charset="0"/>
              </a:rPr>
              <a:t>Fixed Mindset Students Say</a:t>
            </a:r>
          </a:p>
        </p:txBody>
      </p:sp>
      <p:sp>
        <p:nvSpPr>
          <p:cNvPr id="30725" name="Text Box 5"/>
          <p:cNvSpPr txBox="1">
            <a:spLocks noChangeArrowheads="1"/>
          </p:cNvSpPr>
          <p:nvPr/>
        </p:nvSpPr>
        <p:spPr bwMode="auto">
          <a:xfrm>
            <a:off x="4716463" y="2713038"/>
            <a:ext cx="3962400" cy="3154362"/>
          </a:xfrm>
          <a:prstGeom prst="rect">
            <a:avLst/>
          </a:prstGeom>
          <a:noFill/>
          <a:ln w="25400">
            <a:solidFill>
              <a:srgbClr val="4F81BD"/>
            </a:solidFill>
            <a:miter lim="800000"/>
            <a:headEnd/>
            <a:tailEnd/>
          </a:ln>
        </p:spPr>
        <p:txBody>
          <a:bodyPr/>
          <a:lstStyle/>
          <a:p>
            <a:pPr algn="ctr">
              <a:spcBef>
                <a:spcPct val="50000"/>
              </a:spcBef>
            </a:pPr>
            <a:r>
              <a:rPr lang="en-US" sz="2400">
                <a:latin typeface="DIN Offc" charset="0"/>
                <a:ea typeface="DIN Offc" charset="0"/>
                <a:cs typeface="DIN Offc" charset="0"/>
              </a:rPr>
              <a:t/>
            </a:r>
            <a:br>
              <a:rPr lang="en-US" sz="2400">
                <a:latin typeface="DIN Offc" charset="0"/>
                <a:ea typeface="DIN Offc" charset="0"/>
                <a:cs typeface="DIN Offc" charset="0"/>
              </a:rPr>
            </a:br>
            <a:r>
              <a:rPr lang="en-US" sz="2400">
                <a:latin typeface="DIN Offc" charset="0"/>
                <a:ea typeface="DIN Offc" charset="0"/>
                <a:cs typeface="DIN Offc" charset="0"/>
              </a:rPr>
              <a:t>Learning is Most Important</a:t>
            </a:r>
          </a:p>
          <a:p>
            <a:pPr algn="ctr">
              <a:spcBef>
                <a:spcPct val="50000"/>
              </a:spcBef>
            </a:pPr>
            <a:r>
              <a:rPr lang="en-US" sz="2400" i="1">
                <a:latin typeface="DIN Offc" charset="0"/>
                <a:ea typeface="DIN Offc" charset="0"/>
                <a:cs typeface="DIN Offc" charset="0"/>
              </a:rPr>
              <a:t>“It’s much more important for me to learn things in my classes than it is to get the best grades.”</a:t>
            </a:r>
          </a:p>
        </p:txBody>
      </p:sp>
      <p:sp>
        <p:nvSpPr>
          <p:cNvPr id="30726" name="Text Box 6"/>
          <p:cNvSpPr txBox="1">
            <a:spLocks noChangeArrowheads="1"/>
          </p:cNvSpPr>
          <p:nvPr/>
        </p:nvSpPr>
        <p:spPr bwMode="auto">
          <a:xfrm>
            <a:off x="4700588" y="2208213"/>
            <a:ext cx="3986212" cy="519112"/>
          </a:xfrm>
          <a:prstGeom prst="rect">
            <a:avLst/>
          </a:prstGeom>
          <a:solidFill>
            <a:srgbClr val="4F81BD"/>
          </a:solidFill>
          <a:ln w="9525">
            <a:noFill/>
            <a:miter lim="800000"/>
            <a:headEnd/>
            <a:tailEnd/>
          </a:ln>
        </p:spPr>
        <p:txBody>
          <a:bodyPr/>
          <a:lstStyle/>
          <a:p>
            <a:pPr algn="ctr">
              <a:spcBef>
                <a:spcPct val="50000"/>
              </a:spcBef>
            </a:pPr>
            <a:r>
              <a:rPr lang="en-US" sz="2000">
                <a:solidFill>
                  <a:schemeClr val="bg1"/>
                </a:solidFill>
                <a:latin typeface="DIN Offc" charset="0"/>
                <a:ea typeface="DIN Offc" charset="0"/>
                <a:cs typeface="DIN Offc" charset="0"/>
              </a:rPr>
              <a:t>Growth Mindset Students Say</a:t>
            </a:r>
          </a:p>
        </p:txBody>
      </p:sp>
      <p:sp>
        <p:nvSpPr>
          <p:cNvPr id="30727" name="Text Box 7"/>
          <p:cNvSpPr txBox="1">
            <a:spLocks noChangeArrowheads="1"/>
          </p:cNvSpPr>
          <p:nvPr/>
        </p:nvSpPr>
        <p:spPr bwMode="auto">
          <a:xfrm>
            <a:off x="528638" y="2711450"/>
            <a:ext cx="3962400" cy="3154363"/>
          </a:xfrm>
          <a:prstGeom prst="rect">
            <a:avLst/>
          </a:prstGeom>
          <a:noFill/>
          <a:ln w="25400">
            <a:solidFill>
              <a:srgbClr val="4F81BD"/>
            </a:solidFill>
            <a:miter lim="800000"/>
            <a:headEnd/>
            <a:tailEnd/>
          </a:ln>
        </p:spPr>
        <p:txBody>
          <a:bodyPr/>
          <a:lstStyle/>
          <a:p>
            <a:pPr algn="ctr">
              <a:spcBef>
                <a:spcPct val="50000"/>
              </a:spcBef>
            </a:pPr>
            <a:r>
              <a:rPr lang="en-US" sz="2400">
                <a:latin typeface="DIN Offc" charset="0"/>
                <a:ea typeface="DIN Offc" charset="0"/>
                <a:cs typeface="DIN Offc" charset="0"/>
              </a:rPr>
              <a:t/>
            </a:r>
            <a:br>
              <a:rPr lang="en-US" sz="2400">
                <a:latin typeface="DIN Offc" charset="0"/>
                <a:ea typeface="DIN Offc" charset="0"/>
                <a:cs typeface="DIN Offc" charset="0"/>
              </a:rPr>
            </a:br>
            <a:r>
              <a:rPr lang="en-US" sz="2400">
                <a:latin typeface="DIN Offc" charset="0"/>
                <a:ea typeface="DIN Offc" charset="0"/>
                <a:cs typeface="DIN Offc" charset="0"/>
              </a:rPr>
              <a:t>Looking Smart is Most Important</a:t>
            </a:r>
          </a:p>
          <a:p>
            <a:pPr algn="ctr">
              <a:spcBef>
                <a:spcPct val="50000"/>
              </a:spcBef>
            </a:pPr>
            <a:r>
              <a:rPr lang="en-US" sz="2400" i="1">
                <a:latin typeface="DIN Offc" charset="0"/>
                <a:ea typeface="DIN Offc" charset="0"/>
                <a:cs typeface="DIN Offc" charset="0"/>
              </a:rPr>
              <a:t>“The main thing I want when I do my school work is to show how good I am at it.”</a:t>
            </a:r>
          </a:p>
        </p:txBody>
      </p:sp>
    </p:spTree>
    <p:extLst>
      <p:ext uri="{BB962C8B-B14F-4D97-AF65-F5344CB8AC3E}">
        <p14:creationId xmlns:p14="http://schemas.microsoft.com/office/powerpoint/2010/main" val="1736357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smtClean="0">
                <a:latin typeface="DIN Offc" charset="0"/>
                <a:cs typeface="DIN Offc" charset="0"/>
              </a:rPr>
              <a:t>Growth Mindsets Influences: </a:t>
            </a:r>
          </a:p>
        </p:txBody>
      </p:sp>
      <p:sp>
        <p:nvSpPr>
          <p:cNvPr id="31747" name="Rectangle 3"/>
          <p:cNvSpPr>
            <a:spLocks noChangeArrowheads="1"/>
          </p:cNvSpPr>
          <p:nvPr/>
        </p:nvSpPr>
        <p:spPr bwMode="auto">
          <a:xfrm>
            <a:off x="533400" y="1143000"/>
            <a:ext cx="8229600" cy="1143000"/>
          </a:xfrm>
          <a:prstGeom prst="rect">
            <a:avLst/>
          </a:prstGeom>
          <a:noFill/>
          <a:ln w="9525">
            <a:noFill/>
            <a:miter lim="800000"/>
            <a:headEnd/>
            <a:tailEnd/>
          </a:ln>
        </p:spPr>
        <p:txBody>
          <a:bodyPr anchor="ctr"/>
          <a:lstStyle/>
          <a:p>
            <a:pPr algn="ctr"/>
            <a:r>
              <a:rPr lang="en-US" sz="3600">
                <a:solidFill>
                  <a:srgbClr val="4F81BD"/>
                </a:solidFill>
                <a:latin typeface="DIN Offc" charset="0"/>
                <a:ea typeface="DIN Offc" charset="0"/>
                <a:cs typeface="DIN Offc" charset="0"/>
              </a:rPr>
              <a:t>Effort Beliefs</a:t>
            </a:r>
          </a:p>
        </p:txBody>
      </p:sp>
      <p:sp>
        <p:nvSpPr>
          <p:cNvPr id="31748" name="Text Box 4"/>
          <p:cNvSpPr txBox="1">
            <a:spLocks noChangeArrowheads="1"/>
          </p:cNvSpPr>
          <p:nvPr/>
        </p:nvSpPr>
        <p:spPr bwMode="auto">
          <a:xfrm>
            <a:off x="509588" y="2057400"/>
            <a:ext cx="3986212" cy="519113"/>
          </a:xfrm>
          <a:prstGeom prst="rect">
            <a:avLst/>
          </a:prstGeom>
          <a:solidFill>
            <a:srgbClr val="4F81BD"/>
          </a:solidFill>
          <a:ln w="9525">
            <a:noFill/>
            <a:miter lim="800000"/>
            <a:headEnd/>
            <a:tailEnd/>
          </a:ln>
        </p:spPr>
        <p:txBody>
          <a:bodyPr/>
          <a:lstStyle/>
          <a:p>
            <a:pPr algn="ctr">
              <a:spcBef>
                <a:spcPct val="50000"/>
              </a:spcBef>
            </a:pPr>
            <a:r>
              <a:rPr lang="en-US" sz="2000">
                <a:solidFill>
                  <a:schemeClr val="bg1"/>
                </a:solidFill>
                <a:latin typeface="DIN Offc" charset="0"/>
                <a:ea typeface="DIN Offc" charset="0"/>
                <a:cs typeface="DIN Offc" charset="0"/>
              </a:rPr>
              <a:t>Fixed Mindset Students Say</a:t>
            </a:r>
          </a:p>
        </p:txBody>
      </p:sp>
      <p:sp>
        <p:nvSpPr>
          <p:cNvPr id="31749" name="Text Box 5"/>
          <p:cNvSpPr txBox="1">
            <a:spLocks noChangeArrowheads="1"/>
          </p:cNvSpPr>
          <p:nvPr/>
        </p:nvSpPr>
        <p:spPr bwMode="auto">
          <a:xfrm>
            <a:off x="4716463" y="2560638"/>
            <a:ext cx="3962400" cy="3154362"/>
          </a:xfrm>
          <a:prstGeom prst="rect">
            <a:avLst/>
          </a:prstGeom>
          <a:noFill/>
          <a:ln w="25400">
            <a:solidFill>
              <a:srgbClr val="4F81BD"/>
            </a:solidFill>
            <a:miter lim="800000"/>
            <a:headEnd/>
            <a:tailEnd/>
          </a:ln>
        </p:spPr>
        <p:txBody>
          <a:bodyPr/>
          <a:lstStyle/>
          <a:p>
            <a:pPr algn="ctr">
              <a:spcBef>
                <a:spcPct val="50000"/>
              </a:spcBef>
            </a:pPr>
            <a:r>
              <a:rPr lang="en-US" sz="2400">
                <a:latin typeface="DIN Offc" charset="0"/>
                <a:ea typeface="DIN Offc" charset="0"/>
                <a:cs typeface="DIN Offc" charset="0"/>
              </a:rPr>
              <a:t/>
            </a:r>
            <a:br>
              <a:rPr lang="en-US" sz="2400">
                <a:latin typeface="DIN Offc" charset="0"/>
                <a:ea typeface="DIN Offc" charset="0"/>
                <a:cs typeface="DIN Offc" charset="0"/>
              </a:rPr>
            </a:br>
            <a:r>
              <a:rPr lang="en-US" sz="2400">
                <a:latin typeface="DIN Offc" charset="0"/>
                <a:ea typeface="DIN Offc" charset="0"/>
                <a:cs typeface="DIN Offc" charset="0"/>
              </a:rPr>
              <a:t>Effort is positive </a:t>
            </a:r>
            <a:br>
              <a:rPr lang="en-US" sz="2400">
                <a:latin typeface="DIN Offc" charset="0"/>
                <a:ea typeface="DIN Offc" charset="0"/>
                <a:cs typeface="DIN Offc" charset="0"/>
              </a:rPr>
            </a:br>
            <a:endParaRPr lang="en-US" sz="2400">
              <a:latin typeface="DIN Offc" charset="0"/>
              <a:ea typeface="DIN Offc" charset="0"/>
              <a:cs typeface="DIN Offc" charset="0"/>
            </a:endParaRPr>
          </a:p>
          <a:p>
            <a:pPr algn="ctr">
              <a:spcBef>
                <a:spcPct val="50000"/>
              </a:spcBef>
            </a:pPr>
            <a:r>
              <a:rPr lang="en-US" sz="2400" i="1">
                <a:latin typeface="DIN Offc" charset="0"/>
                <a:ea typeface="DIN Offc" charset="0"/>
                <a:cs typeface="DIN Offc" charset="0"/>
              </a:rPr>
              <a:t>“The harder you work at something, the better you’ll be at it.”</a:t>
            </a:r>
          </a:p>
        </p:txBody>
      </p:sp>
      <p:sp>
        <p:nvSpPr>
          <p:cNvPr id="31750" name="Text Box 6"/>
          <p:cNvSpPr txBox="1">
            <a:spLocks noChangeArrowheads="1"/>
          </p:cNvSpPr>
          <p:nvPr/>
        </p:nvSpPr>
        <p:spPr bwMode="auto">
          <a:xfrm>
            <a:off x="4700588" y="2055813"/>
            <a:ext cx="3986212" cy="519112"/>
          </a:xfrm>
          <a:prstGeom prst="rect">
            <a:avLst/>
          </a:prstGeom>
          <a:solidFill>
            <a:srgbClr val="4F81BD"/>
          </a:solidFill>
          <a:ln w="9525">
            <a:noFill/>
            <a:miter lim="800000"/>
            <a:headEnd/>
            <a:tailEnd/>
          </a:ln>
        </p:spPr>
        <p:txBody>
          <a:bodyPr/>
          <a:lstStyle/>
          <a:p>
            <a:pPr algn="ctr">
              <a:spcBef>
                <a:spcPct val="50000"/>
              </a:spcBef>
            </a:pPr>
            <a:r>
              <a:rPr lang="en-US" sz="2000">
                <a:solidFill>
                  <a:schemeClr val="bg1"/>
                </a:solidFill>
                <a:latin typeface="DIN Offc" charset="0"/>
                <a:ea typeface="DIN Offc" charset="0"/>
                <a:cs typeface="DIN Offc" charset="0"/>
              </a:rPr>
              <a:t>Growth Mindset Students Say</a:t>
            </a:r>
          </a:p>
        </p:txBody>
      </p:sp>
      <p:sp>
        <p:nvSpPr>
          <p:cNvPr id="31751" name="Text Box 7"/>
          <p:cNvSpPr txBox="1">
            <a:spLocks noChangeArrowheads="1"/>
          </p:cNvSpPr>
          <p:nvPr/>
        </p:nvSpPr>
        <p:spPr bwMode="auto">
          <a:xfrm>
            <a:off x="528638" y="2559050"/>
            <a:ext cx="3962400" cy="3154363"/>
          </a:xfrm>
          <a:prstGeom prst="rect">
            <a:avLst/>
          </a:prstGeom>
          <a:noFill/>
          <a:ln w="25400">
            <a:solidFill>
              <a:srgbClr val="4F81BD"/>
            </a:solidFill>
            <a:miter lim="800000"/>
            <a:headEnd/>
            <a:tailEnd/>
          </a:ln>
        </p:spPr>
        <p:txBody>
          <a:bodyPr/>
          <a:lstStyle/>
          <a:p>
            <a:pPr algn="ctr">
              <a:spcBef>
                <a:spcPct val="50000"/>
              </a:spcBef>
            </a:pPr>
            <a:r>
              <a:rPr lang="en-US" sz="2400">
                <a:latin typeface="DIN Offc" charset="0"/>
                <a:ea typeface="DIN Offc" charset="0"/>
                <a:cs typeface="DIN Offc" charset="0"/>
              </a:rPr>
              <a:t/>
            </a:r>
            <a:br>
              <a:rPr lang="en-US" sz="2400">
                <a:latin typeface="DIN Offc" charset="0"/>
                <a:ea typeface="DIN Offc" charset="0"/>
                <a:cs typeface="DIN Offc" charset="0"/>
              </a:rPr>
            </a:br>
            <a:r>
              <a:rPr lang="en-US" sz="2400">
                <a:latin typeface="DIN Offc" charset="0"/>
                <a:ea typeface="DIN Offc" charset="0"/>
                <a:cs typeface="DIN Offc" charset="0"/>
              </a:rPr>
              <a:t>Effort is negative </a:t>
            </a:r>
            <a:br>
              <a:rPr lang="en-US" sz="2400">
                <a:latin typeface="DIN Offc" charset="0"/>
                <a:ea typeface="DIN Offc" charset="0"/>
                <a:cs typeface="DIN Offc" charset="0"/>
              </a:rPr>
            </a:br>
            <a:endParaRPr lang="en-US" sz="2400">
              <a:latin typeface="DIN Offc" charset="0"/>
              <a:ea typeface="DIN Offc" charset="0"/>
              <a:cs typeface="DIN Offc" charset="0"/>
            </a:endParaRPr>
          </a:p>
          <a:p>
            <a:pPr algn="ctr">
              <a:spcBef>
                <a:spcPct val="50000"/>
              </a:spcBef>
            </a:pPr>
            <a:r>
              <a:rPr lang="en-US" sz="2400" i="1">
                <a:latin typeface="DIN Offc" charset="0"/>
                <a:ea typeface="DIN Offc" charset="0"/>
                <a:cs typeface="DIN Offc" charset="0"/>
              </a:rPr>
              <a:t>“To tell the truth, when I work hard at my school work it makes me feel like I’m not very smart.”</a:t>
            </a:r>
          </a:p>
        </p:txBody>
      </p:sp>
    </p:spTree>
    <p:extLst>
      <p:ext uri="{BB962C8B-B14F-4D97-AF65-F5344CB8AC3E}">
        <p14:creationId xmlns:p14="http://schemas.microsoft.com/office/powerpoint/2010/main" val="802366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smtClean="0">
                <a:latin typeface="DIN Offc" charset="0"/>
                <a:cs typeface="DIN Offc" charset="0"/>
              </a:rPr>
              <a:t>Growth Mindsets Influences: </a:t>
            </a:r>
          </a:p>
        </p:txBody>
      </p:sp>
      <p:sp>
        <p:nvSpPr>
          <p:cNvPr id="32771" name="Rectangle 3"/>
          <p:cNvSpPr>
            <a:spLocks noChangeArrowheads="1"/>
          </p:cNvSpPr>
          <p:nvPr/>
        </p:nvSpPr>
        <p:spPr bwMode="auto">
          <a:xfrm>
            <a:off x="584200" y="1176338"/>
            <a:ext cx="8229600" cy="1143000"/>
          </a:xfrm>
          <a:prstGeom prst="rect">
            <a:avLst/>
          </a:prstGeom>
          <a:noFill/>
          <a:ln w="9525">
            <a:noFill/>
            <a:miter lim="800000"/>
            <a:headEnd/>
            <a:tailEnd/>
          </a:ln>
        </p:spPr>
        <p:txBody>
          <a:bodyPr anchor="ctr"/>
          <a:lstStyle/>
          <a:p>
            <a:pPr algn="ctr"/>
            <a:r>
              <a:rPr lang="en-US" sz="3600">
                <a:solidFill>
                  <a:srgbClr val="4F81BD"/>
                </a:solidFill>
                <a:latin typeface="DIN Offc" charset="0"/>
                <a:ea typeface="DIN Offc" charset="0"/>
                <a:cs typeface="DIN Offc" charset="0"/>
              </a:rPr>
              <a:t>Strategies After Failure</a:t>
            </a:r>
          </a:p>
        </p:txBody>
      </p:sp>
      <p:sp>
        <p:nvSpPr>
          <p:cNvPr id="32772" name="Text Box 4"/>
          <p:cNvSpPr txBox="1">
            <a:spLocks noChangeArrowheads="1"/>
          </p:cNvSpPr>
          <p:nvPr/>
        </p:nvSpPr>
        <p:spPr bwMode="auto">
          <a:xfrm>
            <a:off x="509588" y="2057400"/>
            <a:ext cx="3986212" cy="519113"/>
          </a:xfrm>
          <a:prstGeom prst="rect">
            <a:avLst/>
          </a:prstGeom>
          <a:solidFill>
            <a:srgbClr val="4F81BD"/>
          </a:solidFill>
          <a:ln w="9525">
            <a:noFill/>
            <a:miter lim="800000"/>
            <a:headEnd/>
            <a:tailEnd/>
          </a:ln>
        </p:spPr>
        <p:txBody>
          <a:bodyPr/>
          <a:lstStyle/>
          <a:p>
            <a:pPr algn="ctr">
              <a:spcBef>
                <a:spcPct val="50000"/>
              </a:spcBef>
            </a:pPr>
            <a:r>
              <a:rPr lang="en-US" sz="2000">
                <a:solidFill>
                  <a:schemeClr val="bg1"/>
                </a:solidFill>
                <a:latin typeface="DIN Offc" charset="0"/>
                <a:ea typeface="DIN Offc" charset="0"/>
                <a:cs typeface="DIN Offc" charset="0"/>
              </a:rPr>
              <a:t>Fixed Mindset Students Say</a:t>
            </a:r>
          </a:p>
        </p:txBody>
      </p:sp>
      <p:sp>
        <p:nvSpPr>
          <p:cNvPr id="32773" name="Text Box 5"/>
          <p:cNvSpPr txBox="1">
            <a:spLocks noChangeArrowheads="1"/>
          </p:cNvSpPr>
          <p:nvPr/>
        </p:nvSpPr>
        <p:spPr bwMode="auto">
          <a:xfrm>
            <a:off x="4716463" y="2560638"/>
            <a:ext cx="3962400" cy="3692525"/>
          </a:xfrm>
          <a:prstGeom prst="rect">
            <a:avLst/>
          </a:prstGeom>
          <a:noFill/>
          <a:ln w="25400">
            <a:solidFill>
              <a:srgbClr val="4F81BD"/>
            </a:solidFill>
            <a:miter lim="800000"/>
            <a:headEnd/>
            <a:tailEnd/>
          </a:ln>
        </p:spPr>
        <p:txBody>
          <a:bodyPr/>
          <a:lstStyle/>
          <a:p>
            <a:pPr algn="ctr">
              <a:spcBef>
                <a:spcPct val="50000"/>
              </a:spcBef>
            </a:pPr>
            <a:r>
              <a:rPr lang="en-US" sz="2300">
                <a:latin typeface="DIN Offc" charset="0"/>
                <a:ea typeface="DIN Offc" charset="0"/>
                <a:cs typeface="DIN Offc" charset="0"/>
              </a:rPr>
              <a:t/>
            </a:r>
            <a:br>
              <a:rPr lang="en-US" sz="2300">
                <a:latin typeface="DIN Offc" charset="0"/>
                <a:ea typeface="DIN Offc" charset="0"/>
                <a:cs typeface="DIN Offc" charset="0"/>
              </a:rPr>
            </a:br>
            <a:r>
              <a:rPr lang="en-US" sz="2300">
                <a:latin typeface="DIN Offc" charset="0"/>
                <a:ea typeface="DIN Offc" charset="0"/>
                <a:cs typeface="DIN Offc" charset="0"/>
              </a:rPr>
              <a:t>Resilient</a:t>
            </a:r>
          </a:p>
          <a:p>
            <a:pPr algn="ctr">
              <a:spcBef>
                <a:spcPct val="50000"/>
              </a:spcBef>
            </a:pPr>
            <a:r>
              <a:rPr lang="en-US" sz="2300" i="1">
                <a:latin typeface="DIN Offc" charset="0"/>
                <a:ea typeface="DIN Offc" charset="0"/>
                <a:cs typeface="DIN Offc" charset="0"/>
              </a:rPr>
              <a:t>“I would work harder in this class from now on.” </a:t>
            </a:r>
          </a:p>
          <a:p>
            <a:pPr algn="ctr">
              <a:spcBef>
                <a:spcPct val="50000"/>
              </a:spcBef>
            </a:pPr>
            <a:r>
              <a:rPr lang="en-US" sz="2300" i="1">
                <a:latin typeface="DIN Offc" charset="0"/>
                <a:ea typeface="DIN Offc" charset="0"/>
                <a:cs typeface="DIN Offc" charset="0"/>
              </a:rPr>
              <a:t>“I would spend more time studying for the tests.”</a:t>
            </a:r>
          </a:p>
        </p:txBody>
      </p:sp>
      <p:sp>
        <p:nvSpPr>
          <p:cNvPr id="32774" name="Text Box 6"/>
          <p:cNvSpPr txBox="1">
            <a:spLocks noChangeArrowheads="1"/>
          </p:cNvSpPr>
          <p:nvPr/>
        </p:nvSpPr>
        <p:spPr bwMode="auto">
          <a:xfrm>
            <a:off x="4700588" y="2055813"/>
            <a:ext cx="3986212" cy="519112"/>
          </a:xfrm>
          <a:prstGeom prst="rect">
            <a:avLst/>
          </a:prstGeom>
          <a:solidFill>
            <a:srgbClr val="4F81BD"/>
          </a:solidFill>
          <a:ln w="9525">
            <a:noFill/>
            <a:miter lim="800000"/>
            <a:headEnd/>
            <a:tailEnd/>
          </a:ln>
        </p:spPr>
        <p:txBody>
          <a:bodyPr/>
          <a:lstStyle/>
          <a:p>
            <a:pPr algn="ctr">
              <a:spcBef>
                <a:spcPct val="50000"/>
              </a:spcBef>
            </a:pPr>
            <a:r>
              <a:rPr lang="en-US" sz="2000">
                <a:solidFill>
                  <a:schemeClr val="bg1"/>
                </a:solidFill>
                <a:latin typeface="DIN Offc" charset="0"/>
                <a:ea typeface="DIN Offc" charset="0"/>
                <a:cs typeface="DIN Offc" charset="0"/>
              </a:rPr>
              <a:t>Growth Mindset Students Say</a:t>
            </a:r>
          </a:p>
        </p:txBody>
      </p:sp>
      <p:sp>
        <p:nvSpPr>
          <p:cNvPr id="32775" name="Text Box 7"/>
          <p:cNvSpPr txBox="1">
            <a:spLocks noChangeArrowheads="1"/>
          </p:cNvSpPr>
          <p:nvPr/>
        </p:nvSpPr>
        <p:spPr bwMode="auto">
          <a:xfrm>
            <a:off x="528638" y="2559050"/>
            <a:ext cx="3962400" cy="3689350"/>
          </a:xfrm>
          <a:prstGeom prst="rect">
            <a:avLst/>
          </a:prstGeom>
          <a:noFill/>
          <a:ln w="25400">
            <a:solidFill>
              <a:srgbClr val="4F81BD"/>
            </a:solidFill>
            <a:miter lim="800000"/>
            <a:headEnd/>
            <a:tailEnd/>
          </a:ln>
        </p:spPr>
        <p:txBody>
          <a:bodyPr/>
          <a:lstStyle/>
          <a:p>
            <a:pPr algn="ctr">
              <a:spcBef>
                <a:spcPct val="50000"/>
              </a:spcBef>
            </a:pPr>
            <a:r>
              <a:rPr lang="en-US" sz="2300">
                <a:latin typeface="DIN Offc" charset="0"/>
                <a:ea typeface="DIN Offc" charset="0"/>
                <a:cs typeface="DIN Offc" charset="0"/>
              </a:rPr>
              <a:t/>
            </a:r>
            <a:br>
              <a:rPr lang="en-US" sz="2300">
                <a:latin typeface="DIN Offc" charset="0"/>
                <a:ea typeface="DIN Offc" charset="0"/>
                <a:cs typeface="DIN Offc" charset="0"/>
              </a:rPr>
            </a:br>
            <a:r>
              <a:rPr lang="en-US" sz="2300">
                <a:latin typeface="DIN Offc" charset="0"/>
                <a:ea typeface="DIN Offc" charset="0"/>
                <a:cs typeface="DIN Offc" charset="0"/>
              </a:rPr>
              <a:t>Helpless</a:t>
            </a:r>
          </a:p>
          <a:p>
            <a:pPr algn="ctr">
              <a:spcBef>
                <a:spcPct val="50000"/>
              </a:spcBef>
            </a:pPr>
            <a:r>
              <a:rPr lang="en-US" sz="2300" i="1">
                <a:latin typeface="DIN Offc" charset="0"/>
                <a:ea typeface="DIN Offc" charset="0"/>
                <a:cs typeface="DIN Offc" charset="0"/>
              </a:rPr>
              <a:t>“I would spend less time on this subject from now on.”</a:t>
            </a:r>
          </a:p>
          <a:p>
            <a:pPr algn="ctr">
              <a:spcBef>
                <a:spcPct val="50000"/>
              </a:spcBef>
            </a:pPr>
            <a:r>
              <a:rPr lang="en-US" sz="2300" i="1">
                <a:latin typeface="DIN Offc" charset="0"/>
                <a:ea typeface="DIN Offc" charset="0"/>
                <a:cs typeface="DIN Offc" charset="0"/>
              </a:rPr>
              <a:t>“I would try not to take this subject ever again.”</a:t>
            </a:r>
          </a:p>
          <a:p>
            <a:pPr algn="ctr">
              <a:spcBef>
                <a:spcPct val="50000"/>
              </a:spcBef>
            </a:pPr>
            <a:r>
              <a:rPr lang="en-US" sz="2300" i="1">
                <a:latin typeface="DIN Offc" charset="0"/>
                <a:ea typeface="DIN Offc" charset="0"/>
                <a:cs typeface="DIN Offc" charset="0"/>
              </a:rPr>
              <a:t>“I would try to cheat on the next test.”</a:t>
            </a:r>
          </a:p>
        </p:txBody>
      </p:sp>
    </p:spTree>
    <p:extLst>
      <p:ext uri="{BB962C8B-B14F-4D97-AF65-F5344CB8AC3E}">
        <p14:creationId xmlns:p14="http://schemas.microsoft.com/office/powerpoint/2010/main" val="1319357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514600"/>
            <a:ext cx="8229600" cy="1143000"/>
          </a:xfrm>
        </p:spPr>
        <p:txBody>
          <a:bodyPr/>
          <a:lstStyle/>
          <a:p>
            <a:pPr algn="ctr" eaLnBrk="1" hangingPunct="1"/>
            <a:r>
              <a:rPr lang="en-US" sz="4000" dirty="0" smtClean="0"/>
              <a:t>Study </a:t>
            </a:r>
            <a:r>
              <a:rPr lang="en-US" sz="4000" dirty="0" smtClean="0"/>
              <a:t>on</a:t>
            </a:r>
            <a:r>
              <a:rPr lang="en-US" sz="4000" dirty="0" smtClean="0"/>
              <a:t/>
            </a:r>
            <a:br>
              <a:rPr lang="en-US" sz="4000" dirty="0" smtClean="0"/>
            </a:br>
            <a:r>
              <a:rPr lang="en-US" sz="4000" dirty="0" smtClean="0"/>
              <a:t>Students Making a Transition </a:t>
            </a:r>
            <a:br>
              <a:rPr lang="en-US" sz="4000" dirty="0" smtClean="0"/>
            </a:br>
            <a:r>
              <a:rPr lang="en-US" sz="4000" dirty="0" smtClean="0"/>
              <a:t>to 7</a:t>
            </a:r>
            <a:r>
              <a:rPr lang="en-US" sz="4000" baseline="30000" dirty="0" smtClean="0"/>
              <a:t>th</a:t>
            </a:r>
            <a:r>
              <a:rPr lang="en-US" sz="4000" dirty="0" smtClean="0"/>
              <a:t> Grade, from:</a:t>
            </a:r>
            <a:br>
              <a:rPr lang="en-US" sz="4000" dirty="0" smtClean="0"/>
            </a:br>
            <a:r>
              <a:rPr lang="en-US" sz="2600" b="0" dirty="0" smtClean="0"/>
              <a:t>Blackwell, L., Trzesniewski, K., &amp; Dweck, C.S. (2007). </a:t>
            </a:r>
            <a:r>
              <a:rPr lang="en-US" sz="2600" dirty="0" smtClean="0"/>
              <a:t/>
            </a:r>
            <a:br>
              <a:rPr lang="en-US" sz="2600" dirty="0" smtClean="0"/>
            </a:br>
            <a:r>
              <a:rPr lang="en-US" sz="2000" b="0" dirty="0" smtClean="0"/>
              <a:t>Implicit Theories of Intelligence Predict Achievement                Across an Adolescent</a:t>
            </a:r>
            <a:br>
              <a:rPr lang="en-US" sz="2000" b="0" dirty="0" smtClean="0"/>
            </a:br>
            <a:r>
              <a:rPr lang="en-US" sz="2000" b="0" dirty="0" smtClean="0"/>
              <a:t>Transition: A Longitudinal Study and an Intervention. </a:t>
            </a:r>
            <a:br>
              <a:rPr lang="en-US" sz="2000" b="0" dirty="0" smtClean="0"/>
            </a:br>
            <a:r>
              <a:rPr lang="en-US" sz="2000" b="0" dirty="0" smtClean="0"/>
              <a:t>Child Development, 78. 246-263.</a:t>
            </a:r>
          </a:p>
        </p:txBody>
      </p:sp>
    </p:spTree>
    <p:extLst>
      <p:ext uri="{BB962C8B-B14F-4D97-AF65-F5344CB8AC3E}">
        <p14:creationId xmlns:p14="http://schemas.microsoft.com/office/powerpoint/2010/main" val="547047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smtClean="0"/>
              <a:t>Growth Mindset Material Used</a:t>
            </a:r>
          </a:p>
        </p:txBody>
      </p:sp>
      <p:pic>
        <p:nvPicPr>
          <p:cNvPr id="4301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6300" y="1447800"/>
            <a:ext cx="3924300" cy="4953000"/>
          </a:xfrm>
          <a:prstGeom prst="rect">
            <a:avLst/>
          </a:prstGeom>
          <a:noFill/>
          <a:ln w="9525">
            <a:noFill/>
            <a:miter lim="800000"/>
            <a:headEnd/>
            <a:tailEnd/>
          </a:ln>
        </p:spPr>
      </p:pic>
      <p:sp>
        <p:nvSpPr>
          <p:cNvPr id="43012" name="Rectangle 6"/>
          <p:cNvSpPr>
            <a:spLocks noGrp="1" noChangeArrowheads="1"/>
          </p:cNvSpPr>
          <p:nvPr>
            <p:ph type="body" idx="1"/>
          </p:nvPr>
        </p:nvSpPr>
        <p:spPr>
          <a:xfrm>
            <a:off x="457200" y="1524000"/>
            <a:ext cx="4114800" cy="4724400"/>
          </a:xfrm>
          <a:noFill/>
        </p:spPr>
        <p:txBody>
          <a:bodyPr/>
          <a:lstStyle/>
          <a:p>
            <a:pPr eaLnBrk="1" hangingPunct="1"/>
            <a:r>
              <a:rPr lang="en-US" sz="2800" b="0" dirty="0" smtClean="0"/>
              <a:t>The growth mindset training used a </a:t>
            </a:r>
            <a:br>
              <a:rPr lang="en-US" sz="2800" b="0" dirty="0" smtClean="0"/>
            </a:br>
            <a:r>
              <a:rPr lang="en-US" sz="2800" b="0" dirty="0" smtClean="0"/>
              <a:t>4-page article developed for the study</a:t>
            </a:r>
          </a:p>
          <a:p>
            <a:pPr lvl="1"/>
            <a:r>
              <a:rPr lang="en-US" sz="2400" b="0" dirty="0" smtClean="0"/>
              <a:t>you can read this article at:</a:t>
            </a:r>
            <a:br>
              <a:rPr lang="en-US" sz="2400" b="0" dirty="0" smtClean="0"/>
            </a:br>
            <a:r>
              <a:rPr lang="en-US" sz="2000" dirty="0">
                <a:hlinkClick r:id="rId3"/>
              </a:rPr>
              <a:t>http://</a:t>
            </a:r>
            <a:r>
              <a:rPr lang="en-US" sz="2000" dirty="0" smtClean="0">
                <a:hlinkClick r:id="rId3"/>
              </a:rPr>
              <a:t>www.mindsetworks.com/websitemedia/youcangrowyourintelligence.pdf</a:t>
            </a:r>
            <a:endParaRPr lang="en-US" sz="2000" dirty="0" smtClean="0"/>
          </a:p>
          <a:p>
            <a:pPr lvl="1"/>
            <a:endParaRPr lang="en-US" sz="2000" b="0" dirty="0" smtClean="0"/>
          </a:p>
        </p:txBody>
      </p:sp>
    </p:spTree>
    <p:extLst>
      <p:ext uri="{BB962C8B-B14F-4D97-AF65-F5344CB8AC3E}">
        <p14:creationId xmlns:p14="http://schemas.microsoft.com/office/powerpoint/2010/main" val="854780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33400"/>
            <a:ext cx="8229600" cy="1143000"/>
          </a:xfrm>
        </p:spPr>
        <p:txBody>
          <a:bodyPr/>
          <a:lstStyle/>
          <a:p>
            <a:pPr algn="ctr" eaLnBrk="1" hangingPunct="1"/>
            <a:r>
              <a:rPr lang="en-US" dirty="0" smtClean="0"/>
              <a:t>Change in Math Grades</a:t>
            </a:r>
          </a:p>
        </p:txBody>
      </p:sp>
      <p:grpSp>
        <p:nvGrpSpPr>
          <p:cNvPr id="11267" name="Group 18"/>
          <p:cNvGrpSpPr>
            <a:grpSpLocks/>
          </p:cNvGrpSpPr>
          <p:nvPr/>
        </p:nvGrpSpPr>
        <p:grpSpPr bwMode="auto">
          <a:xfrm>
            <a:off x="1295400" y="1219200"/>
            <a:ext cx="6934200" cy="4876800"/>
            <a:chOff x="816" y="864"/>
            <a:chExt cx="4128" cy="2832"/>
          </a:xfrm>
        </p:grpSpPr>
        <p:pic>
          <p:nvPicPr>
            <p:cNvPr id="1127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r="36275"/>
            <a:stretch>
              <a:fillRect/>
            </a:stretch>
          </p:blipFill>
          <p:spPr bwMode="auto">
            <a:xfrm>
              <a:off x="816" y="1104"/>
              <a:ext cx="3120" cy="2592"/>
            </a:xfrm>
            <a:prstGeom prst="rect">
              <a:avLst/>
            </a:prstGeom>
            <a:noFill/>
            <a:ln w="9525">
              <a:noFill/>
              <a:miter lim="800000"/>
              <a:headEnd/>
              <a:tailEnd/>
            </a:ln>
          </p:spPr>
        </p:pic>
        <p:pic>
          <p:nvPicPr>
            <p:cNvPr id="11275"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l="82353"/>
            <a:stretch>
              <a:fillRect/>
            </a:stretch>
          </p:blipFill>
          <p:spPr bwMode="auto">
            <a:xfrm>
              <a:off x="4080" y="864"/>
              <a:ext cx="864" cy="2592"/>
            </a:xfrm>
            <a:prstGeom prst="rect">
              <a:avLst/>
            </a:prstGeom>
            <a:noFill/>
            <a:ln w="9525">
              <a:noFill/>
              <a:miter lim="800000"/>
              <a:headEnd/>
              <a:tailEnd/>
            </a:ln>
          </p:spPr>
        </p:pic>
        <p:sp>
          <p:nvSpPr>
            <p:cNvPr id="11276" name="Line 16"/>
            <p:cNvSpPr>
              <a:spLocks noChangeShapeType="1"/>
            </p:cNvSpPr>
            <p:nvPr/>
          </p:nvSpPr>
          <p:spPr bwMode="auto">
            <a:xfrm>
              <a:off x="3927" y="1323"/>
              <a:ext cx="0" cy="1344"/>
            </a:xfrm>
            <a:prstGeom prst="line">
              <a:avLst/>
            </a:prstGeom>
            <a:noFill/>
            <a:ln w="9525">
              <a:solidFill>
                <a:schemeClr val="tx1"/>
              </a:solidFill>
              <a:round/>
              <a:headEnd/>
              <a:tailEnd/>
            </a:ln>
          </p:spPr>
          <p:txBody>
            <a:bodyPr/>
            <a:lstStyle/>
            <a:p>
              <a:endParaRPr lang="en-US">
                <a:latin typeface="DIN Offc" charset="0"/>
                <a:ea typeface="DIN Offc" charset="0"/>
                <a:cs typeface="DIN Offc" charset="0"/>
              </a:endParaRPr>
            </a:p>
          </p:txBody>
        </p:sp>
      </p:grpSp>
      <p:sp>
        <p:nvSpPr>
          <p:cNvPr id="11268" name="Text Box 20"/>
          <p:cNvSpPr txBox="1">
            <a:spLocks noChangeArrowheads="1"/>
          </p:cNvSpPr>
          <p:nvPr/>
        </p:nvSpPr>
        <p:spPr bwMode="auto">
          <a:xfrm rot="-5400000">
            <a:off x="-350837" y="2011362"/>
            <a:ext cx="3124200" cy="320675"/>
          </a:xfrm>
          <a:prstGeom prst="rect">
            <a:avLst/>
          </a:prstGeom>
          <a:noFill/>
          <a:ln w="9525">
            <a:noFill/>
            <a:miter lim="800000"/>
            <a:headEnd/>
            <a:tailEnd/>
          </a:ln>
        </p:spPr>
        <p:txBody>
          <a:bodyPr>
            <a:spAutoFit/>
          </a:bodyPr>
          <a:lstStyle/>
          <a:p>
            <a:pPr>
              <a:spcBef>
                <a:spcPct val="50000"/>
              </a:spcBef>
            </a:pPr>
            <a:r>
              <a:rPr lang="en-US" sz="1500">
                <a:solidFill>
                  <a:srgbClr val="4F81BD"/>
                </a:solidFill>
                <a:latin typeface="DIN Offc" charset="0"/>
                <a:ea typeface="DIN Offc" charset="0"/>
                <a:cs typeface="DIN Offc" charset="0"/>
              </a:rPr>
              <a:t>Math Grades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762000"/>
            <a:ext cx="8229600" cy="1143000"/>
          </a:xfrm>
        </p:spPr>
        <p:txBody>
          <a:bodyPr/>
          <a:lstStyle/>
          <a:p>
            <a:pPr algn="ctr" eaLnBrk="1" hangingPunct="1"/>
            <a:r>
              <a:rPr lang="en-US" smtClean="0"/>
              <a:t>Noticeable Motivation Increase</a:t>
            </a:r>
          </a:p>
        </p:txBody>
      </p:sp>
      <p:pic>
        <p:nvPicPr>
          <p:cNvPr id="12291" name="Picture 5"/>
          <p:cNvPicPr>
            <a:picLocks noChangeAspect="1" noChangeArrowheads="1"/>
          </p:cNvPicPr>
          <p:nvPr/>
        </p:nvPicPr>
        <p:blipFill>
          <a:blip r:embed="rId3" cstate="print"/>
          <a:srcRect/>
          <a:stretch>
            <a:fillRect/>
          </a:stretch>
        </p:blipFill>
        <p:spPr bwMode="auto">
          <a:xfrm>
            <a:off x="685800" y="2057400"/>
            <a:ext cx="7772400" cy="4114800"/>
          </a:xfrm>
          <a:prstGeom prst="rect">
            <a:avLst/>
          </a:prstGeom>
          <a:noFill/>
          <a:ln w="9525">
            <a:noFill/>
            <a:miter lim="800000"/>
            <a:headEnd/>
            <a:tailEnd/>
          </a:ln>
        </p:spPr>
      </p:pic>
      <p:sp>
        <p:nvSpPr>
          <p:cNvPr id="12292" name="Text Box 16"/>
          <p:cNvSpPr txBox="1">
            <a:spLocks noChangeArrowheads="1"/>
          </p:cNvSpPr>
          <p:nvPr/>
        </p:nvSpPr>
        <p:spPr bwMode="auto">
          <a:xfrm rot="-5400000">
            <a:off x="-1552575" y="3686175"/>
            <a:ext cx="4038600" cy="323850"/>
          </a:xfrm>
          <a:prstGeom prst="rect">
            <a:avLst/>
          </a:prstGeom>
          <a:noFill/>
          <a:ln w="9525">
            <a:noFill/>
            <a:miter lim="800000"/>
            <a:headEnd/>
            <a:tailEnd/>
          </a:ln>
        </p:spPr>
        <p:txBody>
          <a:bodyPr>
            <a:spAutoFit/>
          </a:bodyPr>
          <a:lstStyle/>
          <a:p>
            <a:pPr>
              <a:spcBef>
                <a:spcPct val="50000"/>
              </a:spcBef>
            </a:pPr>
            <a:r>
              <a:rPr lang="en-US" sz="1500" b="1">
                <a:solidFill>
                  <a:srgbClr val="4F81BD"/>
                </a:solidFill>
                <a:latin typeface="DIN Offc" charset="0"/>
                <a:ea typeface="DIN Offc" charset="0"/>
                <a:cs typeface="DIN Offc" charset="0"/>
              </a:rPr>
              <a:t>% Identified as Increasing in Motivation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5"/>
          <p:cNvSpPr txBox="1">
            <a:spLocks noChangeArrowheads="1"/>
          </p:cNvSpPr>
          <p:nvPr/>
        </p:nvSpPr>
        <p:spPr bwMode="auto">
          <a:xfrm>
            <a:off x="4619625" y="103188"/>
            <a:ext cx="2438400" cy="304800"/>
          </a:xfrm>
          <a:prstGeom prst="rect">
            <a:avLst/>
          </a:prstGeom>
          <a:noFill/>
          <a:ln w="9525">
            <a:noFill/>
            <a:miter lim="800000"/>
            <a:headEnd/>
            <a:tailEnd/>
          </a:ln>
        </p:spPr>
        <p:txBody>
          <a:bodyPr anchor="ctr" anchorCtr="1">
            <a:spAutoFit/>
          </a:bodyPr>
          <a:lstStyle/>
          <a:p>
            <a:pPr algn="ctr">
              <a:spcBef>
                <a:spcPct val="50000"/>
              </a:spcBef>
            </a:pPr>
            <a:r>
              <a:rPr lang="en-US" sz="1400">
                <a:solidFill>
                  <a:schemeClr val="bg1"/>
                </a:solidFill>
                <a:latin typeface="Kozuka Gothic Pro H" pitchFamily="34" charset="-128"/>
              </a:rPr>
              <a:t>growth mindset</a:t>
            </a:r>
          </a:p>
        </p:txBody>
      </p:sp>
      <p:sp>
        <p:nvSpPr>
          <p:cNvPr id="4099" name="AutoShape 26"/>
          <p:cNvSpPr>
            <a:spLocks noChangeArrowheads="1"/>
          </p:cNvSpPr>
          <p:nvPr/>
        </p:nvSpPr>
        <p:spPr bwMode="auto">
          <a:xfrm>
            <a:off x="6629400" y="177800"/>
            <a:ext cx="228600" cy="152400"/>
          </a:xfrm>
          <a:prstGeom prst="notchedRightArrow">
            <a:avLst>
              <a:gd name="adj1" fmla="val 50000"/>
              <a:gd name="adj2" fmla="val 37500"/>
            </a:avLst>
          </a:prstGeom>
          <a:solidFill>
            <a:schemeClr val="accent1"/>
          </a:solidFill>
          <a:ln w="9525">
            <a:solidFill>
              <a:schemeClr val="bg1"/>
            </a:solidFill>
            <a:miter lim="800000"/>
            <a:headEnd/>
            <a:tailEnd/>
          </a:ln>
        </p:spPr>
        <p:txBody>
          <a:bodyPr wrap="none" anchor="ctr"/>
          <a:lstStyle/>
          <a:p>
            <a:endParaRPr lang="en-US"/>
          </a:p>
        </p:txBody>
      </p:sp>
      <p:sp>
        <p:nvSpPr>
          <p:cNvPr id="4100" name="Text Box 27"/>
          <p:cNvSpPr txBox="1">
            <a:spLocks noChangeArrowheads="1"/>
          </p:cNvSpPr>
          <p:nvPr/>
        </p:nvSpPr>
        <p:spPr bwMode="auto">
          <a:xfrm>
            <a:off x="8020050" y="104775"/>
            <a:ext cx="1104900" cy="304800"/>
          </a:xfrm>
          <a:prstGeom prst="rect">
            <a:avLst/>
          </a:prstGeom>
          <a:noFill/>
          <a:ln w="9525">
            <a:noFill/>
            <a:miter lim="800000"/>
            <a:headEnd/>
            <a:tailEnd/>
          </a:ln>
        </p:spPr>
        <p:txBody>
          <a:bodyPr anchor="ctr" anchorCtr="1">
            <a:spAutoFit/>
          </a:bodyPr>
          <a:lstStyle/>
          <a:p>
            <a:pPr algn="ctr">
              <a:spcBef>
                <a:spcPct val="50000"/>
              </a:spcBef>
            </a:pPr>
            <a:r>
              <a:rPr lang="en-US" sz="1400">
                <a:solidFill>
                  <a:schemeClr val="bg1"/>
                </a:solidFill>
                <a:latin typeface="Kozuka Gothic Pro H" pitchFamily="34" charset="-128"/>
              </a:rPr>
              <a:t>discussion</a:t>
            </a:r>
          </a:p>
        </p:txBody>
      </p:sp>
      <p:sp>
        <p:nvSpPr>
          <p:cNvPr id="4101" name="AutoShape 28"/>
          <p:cNvSpPr>
            <a:spLocks noChangeArrowheads="1"/>
          </p:cNvSpPr>
          <p:nvPr/>
        </p:nvSpPr>
        <p:spPr bwMode="auto">
          <a:xfrm>
            <a:off x="7820025" y="177800"/>
            <a:ext cx="228600" cy="152400"/>
          </a:xfrm>
          <a:prstGeom prst="notchedRightArrow">
            <a:avLst>
              <a:gd name="adj1" fmla="val 50000"/>
              <a:gd name="adj2" fmla="val 37500"/>
            </a:avLst>
          </a:prstGeom>
          <a:solidFill>
            <a:schemeClr val="accent1"/>
          </a:solidFill>
          <a:ln w="9525">
            <a:solidFill>
              <a:schemeClr val="bg1"/>
            </a:solidFill>
            <a:miter lim="800000"/>
            <a:headEnd/>
            <a:tailEnd/>
          </a:ln>
        </p:spPr>
        <p:txBody>
          <a:bodyPr wrap="none" anchor="ctr"/>
          <a:lstStyle/>
          <a:p>
            <a:endParaRPr lang="en-US"/>
          </a:p>
        </p:txBody>
      </p:sp>
      <p:sp>
        <p:nvSpPr>
          <p:cNvPr id="4102" name="Text Box 29"/>
          <p:cNvSpPr txBox="1">
            <a:spLocks noChangeArrowheads="1"/>
          </p:cNvSpPr>
          <p:nvPr/>
        </p:nvSpPr>
        <p:spPr bwMode="auto">
          <a:xfrm>
            <a:off x="6615113" y="-123825"/>
            <a:ext cx="1462087" cy="762000"/>
          </a:xfrm>
          <a:prstGeom prst="rect">
            <a:avLst/>
          </a:prstGeom>
          <a:noFill/>
          <a:ln w="9525">
            <a:noFill/>
            <a:miter lim="800000"/>
            <a:headEnd/>
            <a:tailEnd/>
          </a:ln>
        </p:spPr>
        <p:txBody>
          <a:bodyPr anchor="ctr" anchorCtr="1"/>
          <a:lstStyle/>
          <a:p>
            <a:pPr algn="ctr">
              <a:spcBef>
                <a:spcPct val="50000"/>
              </a:spcBef>
            </a:pPr>
            <a:r>
              <a:rPr lang="en-US" sz="1400">
                <a:solidFill>
                  <a:schemeClr val="bg1"/>
                </a:solidFill>
                <a:latin typeface="Kozuka Gothic Pro H" pitchFamily="34" charset="-128"/>
              </a:rPr>
              <a:t>program</a:t>
            </a:r>
          </a:p>
        </p:txBody>
      </p:sp>
      <p:sp>
        <p:nvSpPr>
          <p:cNvPr id="12" name="Rectangle 11"/>
          <p:cNvSpPr/>
          <p:nvPr/>
        </p:nvSpPr>
        <p:spPr>
          <a:xfrm>
            <a:off x="0" y="-76200"/>
            <a:ext cx="91440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8" name="Group 17"/>
          <p:cNvGrpSpPr/>
          <p:nvPr/>
        </p:nvGrpSpPr>
        <p:grpSpPr>
          <a:xfrm>
            <a:off x="457200" y="304800"/>
            <a:ext cx="7607300" cy="5961221"/>
            <a:chOff x="457200" y="304800"/>
            <a:chExt cx="7607300" cy="5961221"/>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
              <a:ext cx="7607300" cy="5715000"/>
            </a:xfrm>
            <a:prstGeom prst="rect">
              <a:avLst/>
            </a:prstGeom>
            <a:noFill/>
            <a:ln w="9525">
              <a:noFill/>
              <a:miter lim="800000"/>
              <a:headEnd/>
              <a:tailEnd/>
            </a:ln>
          </p:spPr>
        </p:pic>
        <p:sp>
          <p:nvSpPr>
            <p:cNvPr id="17" name="Rectangle 16"/>
            <p:cNvSpPr/>
            <p:nvPr/>
          </p:nvSpPr>
          <p:spPr>
            <a:xfrm>
              <a:off x="457200" y="6019800"/>
              <a:ext cx="3429000" cy="246221"/>
            </a:xfrm>
            <a:prstGeom prst="rect">
              <a:avLst/>
            </a:prstGeom>
          </p:spPr>
          <p:txBody>
            <a:bodyPr wrap="square">
              <a:spAutoFit/>
            </a:bodyPr>
            <a:lstStyle/>
            <a:p>
              <a:r>
                <a:rPr lang="en-US" sz="1000" dirty="0" smtClean="0"/>
                <a:t>Tsar </a:t>
              </a:r>
              <a:r>
                <a:rPr lang="en-US" sz="1000" dirty="0" err="1" smtClean="0"/>
                <a:t>Kasim</a:t>
              </a:r>
              <a:endParaRPr lang="en-US" sz="1000" dirty="0"/>
            </a:p>
          </p:txBody>
        </p:sp>
      </p:grpSp>
      <p:grpSp>
        <p:nvGrpSpPr>
          <p:cNvPr id="16" name="Group 15"/>
          <p:cNvGrpSpPr/>
          <p:nvPr/>
        </p:nvGrpSpPr>
        <p:grpSpPr>
          <a:xfrm>
            <a:off x="6324600" y="739421"/>
            <a:ext cx="2667000" cy="3012000"/>
            <a:chOff x="6324600" y="739421"/>
            <a:chExt cx="2667000" cy="3012000"/>
          </a:xfrm>
        </p:grpSpPr>
        <p:pic>
          <p:nvPicPr>
            <p:cNvPr id="14" name="Picture 2"/>
            <p:cNvPicPr>
              <a:picLocks noChangeAspect="1" noChangeArrowheads="1"/>
            </p:cNvPicPr>
            <p:nvPr/>
          </p:nvPicPr>
          <p:blipFill>
            <a:blip r:embed="rId4" cstate="print"/>
            <a:srcRect/>
            <a:stretch>
              <a:fillRect/>
            </a:stretch>
          </p:blipFill>
          <p:spPr bwMode="auto">
            <a:xfrm>
              <a:off x="6629399" y="739421"/>
              <a:ext cx="2133601" cy="2765779"/>
            </a:xfrm>
            <a:prstGeom prst="rect">
              <a:avLst/>
            </a:prstGeom>
            <a:noFill/>
            <a:ln w="9525">
              <a:noFill/>
              <a:miter lim="800000"/>
              <a:headEnd/>
              <a:tailEnd/>
            </a:ln>
          </p:spPr>
        </p:pic>
        <p:sp>
          <p:nvSpPr>
            <p:cNvPr id="15" name="Rectangle 14"/>
            <p:cNvSpPr/>
            <p:nvPr/>
          </p:nvSpPr>
          <p:spPr>
            <a:xfrm>
              <a:off x="6324600" y="3505200"/>
              <a:ext cx="2667000" cy="246221"/>
            </a:xfrm>
            <a:prstGeom prst="rect">
              <a:avLst/>
            </a:prstGeom>
          </p:spPr>
          <p:txBody>
            <a:bodyPr wrap="square">
              <a:spAutoFit/>
            </a:bodyPr>
            <a:lstStyle/>
            <a:p>
              <a:pPr algn="r"/>
              <a:r>
                <a:rPr lang="en-US" sz="1000" dirty="0" smtClean="0"/>
                <a:t>Rafael Garcia</a:t>
              </a:r>
              <a:endParaRPr lang="en-US"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514600"/>
            <a:ext cx="8839200" cy="1143000"/>
          </a:xfrm>
        </p:spPr>
        <p:txBody>
          <a:bodyPr/>
          <a:lstStyle/>
          <a:p>
            <a:pPr algn="ctr" eaLnBrk="1" hangingPunct="1"/>
            <a:r>
              <a:rPr lang="en-US" sz="4000" dirty="0" smtClean="0"/>
              <a:t>Study on</a:t>
            </a:r>
            <a:br>
              <a:rPr lang="en-US" sz="4000" dirty="0" smtClean="0"/>
            </a:br>
            <a:r>
              <a:rPr lang="en-US" sz="4000" dirty="0" smtClean="0"/>
              <a:t>How Mindsets Are Communicated</a:t>
            </a:r>
            <a:br>
              <a:rPr lang="en-US" sz="4000" dirty="0" smtClean="0"/>
            </a:br>
            <a:r>
              <a:rPr lang="en-US" sz="4000" dirty="0" smtClean="0"/>
              <a:t>from:</a:t>
            </a:r>
            <a:br>
              <a:rPr lang="en-US" sz="4000" dirty="0" smtClean="0"/>
            </a:br>
            <a:r>
              <a:rPr lang="en-US" sz="2600" b="0" dirty="0" smtClean="0"/>
              <a:t>Mueller, C. M. &amp; Dweck, C. S. (1998). </a:t>
            </a:r>
            <a:br>
              <a:rPr lang="en-US" sz="2600" b="0" dirty="0" smtClean="0"/>
            </a:br>
            <a:r>
              <a:rPr lang="en-US" sz="2000" b="0" dirty="0" smtClean="0"/>
              <a:t>Intelligence praise can undermine motivation and performance. </a:t>
            </a:r>
            <a:br>
              <a:rPr lang="en-US" sz="2000" b="0" dirty="0" smtClean="0"/>
            </a:br>
            <a:r>
              <a:rPr lang="en-US" sz="2000" b="0" dirty="0" smtClean="0"/>
              <a:t>Journal of Personality and Social Psychology, 75, 33-52.</a:t>
            </a:r>
          </a:p>
        </p:txBody>
      </p:sp>
    </p:spTree>
    <p:extLst>
      <p:ext uri="{BB962C8B-B14F-4D97-AF65-F5344CB8AC3E}">
        <p14:creationId xmlns:p14="http://schemas.microsoft.com/office/powerpoint/2010/main" val="590954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09600"/>
            <a:ext cx="8229600" cy="1143000"/>
          </a:xfrm>
        </p:spPr>
        <p:txBody>
          <a:bodyPr/>
          <a:lstStyle/>
          <a:p>
            <a:pPr eaLnBrk="1" hangingPunct="1"/>
            <a:r>
              <a:rPr lang="en-US" sz="3200" smtClean="0">
                <a:latin typeface="DIN Offc" charset="0"/>
                <a:cs typeface="DIN Offc" charset="0"/>
              </a:rPr>
              <a:t>Each student worked on a non-verbal IQ test &amp; was given one kind of praise</a:t>
            </a:r>
          </a:p>
        </p:txBody>
      </p:sp>
      <p:sp>
        <p:nvSpPr>
          <p:cNvPr id="36867" name="Text Box 3"/>
          <p:cNvSpPr txBox="1">
            <a:spLocks noChangeArrowheads="1"/>
          </p:cNvSpPr>
          <p:nvPr/>
        </p:nvSpPr>
        <p:spPr bwMode="auto">
          <a:xfrm>
            <a:off x="506413" y="2271713"/>
            <a:ext cx="3986212" cy="519112"/>
          </a:xfrm>
          <a:prstGeom prst="rect">
            <a:avLst/>
          </a:prstGeom>
          <a:solidFill>
            <a:srgbClr val="4F81BD"/>
          </a:solidFill>
          <a:ln w="9525">
            <a:noFill/>
            <a:miter lim="800000"/>
            <a:headEnd/>
            <a:tailEnd/>
          </a:ln>
        </p:spPr>
        <p:txBody>
          <a:bodyPr/>
          <a:lstStyle/>
          <a:p>
            <a:pPr algn="ctr">
              <a:spcBef>
                <a:spcPct val="50000"/>
              </a:spcBef>
            </a:pPr>
            <a:r>
              <a:rPr lang="en-US" sz="2800">
                <a:solidFill>
                  <a:schemeClr val="bg1"/>
                </a:solidFill>
                <a:latin typeface="DIN Offc" charset="0"/>
                <a:ea typeface="DIN Offc" charset="0"/>
                <a:cs typeface="DIN Offc" charset="0"/>
              </a:rPr>
              <a:t>Intelligence Praise</a:t>
            </a:r>
          </a:p>
        </p:txBody>
      </p:sp>
      <p:sp>
        <p:nvSpPr>
          <p:cNvPr id="36868" name="Text Box 4"/>
          <p:cNvSpPr txBox="1">
            <a:spLocks noChangeArrowheads="1"/>
          </p:cNvSpPr>
          <p:nvPr/>
        </p:nvSpPr>
        <p:spPr bwMode="auto">
          <a:xfrm>
            <a:off x="4716463" y="2774950"/>
            <a:ext cx="3962400" cy="2163763"/>
          </a:xfrm>
          <a:prstGeom prst="rect">
            <a:avLst/>
          </a:prstGeom>
          <a:noFill/>
          <a:ln w="25400">
            <a:solidFill>
              <a:srgbClr val="4F81BD"/>
            </a:solidFill>
            <a:miter lim="800000"/>
            <a:headEnd/>
            <a:tailEnd/>
          </a:ln>
        </p:spPr>
        <p:txBody>
          <a:bodyPr/>
          <a:lstStyle/>
          <a:p>
            <a:pPr algn="ctr">
              <a:spcBef>
                <a:spcPct val="50000"/>
              </a:spcBef>
            </a:pPr>
            <a:r>
              <a:rPr lang="en-US" sz="2400" dirty="0">
                <a:latin typeface="DIN Offc" charset="0"/>
                <a:ea typeface="DIN Offc" charset="0"/>
                <a:cs typeface="DIN Offc" charset="0"/>
              </a:rPr>
              <a:t/>
            </a:r>
            <a:br>
              <a:rPr lang="en-US" sz="2400" dirty="0">
                <a:latin typeface="DIN Offc" charset="0"/>
                <a:ea typeface="DIN Offc" charset="0"/>
                <a:cs typeface="DIN Offc" charset="0"/>
              </a:rPr>
            </a:br>
            <a:r>
              <a:rPr lang="en-US" sz="2400" b="1" dirty="0">
                <a:solidFill>
                  <a:srgbClr val="FF0000"/>
                </a:solidFill>
                <a:latin typeface="DIN Offc" charset="0"/>
                <a:ea typeface="DIN Offc" charset="0"/>
                <a:cs typeface="DIN Offc" charset="0"/>
              </a:rPr>
              <a:t>“Wow, that’s a really good score.  You must have tried really hard.”</a:t>
            </a:r>
          </a:p>
        </p:txBody>
      </p:sp>
      <p:sp>
        <p:nvSpPr>
          <p:cNvPr id="36869" name="Text Box 5"/>
          <p:cNvSpPr txBox="1">
            <a:spLocks noChangeArrowheads="1"/>
          </p:cNvSpPr>
          <p:nvPr/>
        </p:nvSpPr>
        <p:spPr bwMode="auto">
          <a:xfrm>
            <a:off x="4700588" y="2270125"/>
            <a:ext cx="3986212" cy="519113"/>
          </a:xfrm>
          <a:prstGeom prst="rect">
            <a:avLst/>
          </a:prstGeom>
          <a:solidFill>
            <a:srgbClr val="4F81BD"/>
          </a:solidFill>
          <a:ln w="9525">
            <a:noFill/>
            <a:miter lim="800000"/>
            <a:headEnd/>
            <a:tailEnd/>
          </a:ln>
        </p:spPr>
        <p:txBody>
          <a:bodyPr/>
          <a:lstStyle/>
          <a:p>
            <a:pPr algn="ctr">
              <a:spcBef>
                <a:spcPct val="50000"/>
              </a:spcBef>
            </a:pPr>
            <a:r>
              <a:rPr lang="en-US" sz="2800">
                <a:solidFill>
                  <a:schemeClr val="bg1"/>
                </a:solidFill>
                <a:latin typeface="DIN Offc" charset="0"/>
                <a:ea typeface="DIN Offc" charset="0"/>
                <a:cs typeface="DIN Offc" charset="0"/>
              </a:rPr>
              <a:t>Effort Praise</a:t>
            </a:r>
          </a:p>
        </p:txBody>
      </p:sp>
      <p:sp>
        <p:nvSpPr>
          <p:cNvPr id="36870" name="Text Box 6"/>
          <p:cNvSpPr txBox="1">
            <a:spLocks noChangeArrowheads="1"/>
          </p:cNvSpPr>
          <p:nvPr/>
        </p:nvSpPr>
        <p:spPr bwMode="auto">
          <a:xfrm>
            <a:off x="528638" y="2773363"/>
            <a:ext cx="3962400" cy="2165350"/>
          </a:xfrm>
          <a:prstGeom prst="rect">
            <a:avLst/>
          </a:prstGeom>
          <a:noFill/>
          <a:ln w="25400">
            <a:solidFill>
              <a:srgbClr val="4F81BD"/>
            </a:solidFill>
            <a:miter lim="800000"/>
            <a:headEnd/>
            <a:tailEnd/>
          </a:ln>
        </p:spPr>
        <p:txBody>
          <a:bodyPr/>
          <a:lstStyle/>
          <a:p>
            <a:pPr algn="ctr">
              <a:spcBef>
                <a:spcPct val="50000"/>
              </a:spcBef>
            </a:pPr>
            <a:r>
              <a:rPr lang="en-US" sz="2400" dirty="0">
                <a:latin typeface="DIN Offc" charset="0"/>
                <a:ea typeface="DIN Offc" charset="0"/>
                <a:cs typeface="DIN Offc" charset="0"/>
              </a:rPr>
              <a:t/>
            </a:r>
            <a:br>
              <a:rPr lang="en-US" sz="2400" dirty="0">
                <a:latin typeface="DIN Offc" charset="0"/>
                <a:ea typeface="DIN Offc" charset="0"/>
                <a:cs typeface="DIN Offc" charset="0"/>
              </a:rPr>
            </a:br>
            <a:r>
              <a:rPr lang="en-US" sz="2400" b="1" dirty="0">
                <a:solidFill>
                  <a:srgbClr val="00B050"/>
                </a:solidFill>
                <a:latin typeface="DIN Offc" charset="0"/>
                <a:ea typeface="DIN Offc" charset="0"/>
                <a:cs typeface="DIN Offc" charset="0"/>
              </a:rPr>
              <a:t>“Wow, that’s a really good score.  You must be smart at this.”</a:t>
            </a:r>
          </a:p>
        </p:txBody>
      </p:sp>
      <p:sp>
        <p:nvSpPr>
          <p:cNvPr id="36871" name="Text Box 14"/>
          <p:cNvSpPr txBox="1">
            <a:spLocks noChangeArrowheads="1"/>
          </p:cNvSpPr>
          <p:nvPr/>
        </p:nvSpPr>
        <p:spPr bwMode="auto">
          <a:xfrm>
            <a:off x="533400" y="5472113"/>
            <a:ext cx="2971800" cy="547687"/>
          </a:xfrm>
          <a:prstGeom prst="rect">
            <a:avLst/>
          </a:prstGeom>
          <a:solidFill>
            <a:srgbClr val="4F81BD"/>
          </a:solidFill>
          <a:ln w="9525">
            <a:noFill/>
            <a:miter lim="800000"/>
            <a:headEnd/>
            <a:tailEnd/>
          </a:ln>
        </p:spPr>
        <p:txBody>
          <a:bodyPr/>
          <a:lstStyle/>
          <a:p>
            <a:pPr algn="ctr">
              <a:spcBef>
                <a:spcPct val="50000"/>
              </a:spcBef>
            </a:pPr>
            <a:r>
              <a:rPr lang="en-US" sz="2800">
                <a:solidFill>
                  <a:schemeClr val="bg1"/>
                </a:solidFill>
                <a:latin typeface="DIN Offc" charset="0"/>
                <a:ea typeface="DIN Offc" charset="0"/>
                <a:cs typeface="DIN Offc" charset="0"/>
              </a:rPr>
              <a:t>Control Group</a:t>
            </a:r>
          </a:p>
        </p:txBody>
      </p:sp>
      <p:sp>
        <p:nvSpPr>
          <p:cNvPr id="36872" name="Text Box 15"/>
          <p:cNvSpPr txBox="1">
            <a:spLocks noChangeArrowheads="1"/>
          </p:cNvSpPr>
          <p:nvPr/>
        </p:nvSpPr>
        <p:spPr bwMode="auto">
          <a:xfrm>
            <a:off x="3505200" y="5486400"/>
            <a:ext cx="5181600" cy="520700"/>
          </a:xfrm>
          <a:prstGeom prst="rect">
            <a:avLst/>
          </a:prstGeom>
          <a:noFill/>
          <a:ln w="25400">
            <a:solidFill>
              <a:srgbClr val="4F81BD"/>
            </a:solidFill>
            <a:miter lim="800000"/>
            <a:headEnd/>
            <a:tailEnd/>
          </a:ln>
        </p:spPr>
        <p:txBody>
          <a:bodyPr/>
          <a:lstStyle/>
          <a:p>
            <a:pPr algn="ctr">
              <a:spcBef>
                <a:spcPct val="50000"/>
              </a:spcBef>
            </a:pPr>
            <a:r>
              <a:rPr lang="en-US" sz="2400">
                <a:latin typeface="DIN Offc" charset="0"/>
                <a:ea typeface="DIN Offc" charset="0"/>
                <a:cs typeface="DIN Offc" charset="0"/>
              </a:rPr>
              <a:t>“Wow, that’s a really good score.”</a:t>
            </a:r>
          </a:p>
        </p:txBody>
      </p:sp>
    </p:spTree>
    <p:extLst>
      <p:ext uri="{BB962C8B-B14F-4D97-AF65-F5344CB8AC3E}">
        <p14:creationId xmlns:p14="http://schemas.microsoft.com/office/powerpoint/2010/main" val="120990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533400"/>
            <a:ext cx="8534400" cy="1143000"/>
          </a:xfrm>
        </p:spPr>
        <p:txBody>
          <a:bodyPr/>
          <a:lstStyle/>
          <a:p>
            <a:pPr eaLnBrk="1" hangingPunct="1"/>
            <a:r>
              <a:rPr lang="en-US" sz="3600" dirty="0" smtClean="0"/>
              <a:t># of problems solved on the IQ test </a:t>
            </a:r>
          </a:p>
        </p:txBody>
      </p:sp>
      <p:pic>
        <p:nvPicPr>
          <p:cNvPr id="38915" name="Picture 6"/>
          <p:cNvPicPr>
            <a:picLocks noChangeAspect="1" noChangeArrowheads="1"/>
          </p:cNvPicPr>
          <p:nvPr/>
        </p:nvPicPr>
        <p:blipFill>
          <a:blip r:embed="rId2" cstate="print"/>
          <a:srcRect/>
          <a:stretch>
            <a:fillRect/>
          </a:stretch>
        </p:blipFill>
        <p:spPr bwMode="auto">
          <a:xfrm>
            <a:off x="762000" y="1524000"/>
            <a:ext cx="7772400" cy="4114800"/>
          </a:xfrm>
          <a:prstGeom prst="rect">
            <a:avLst/>
          </a:prstGeom>
          <a:noFill/>
          <a:ln w="9525">
            <a:noFill/>
            <a:miter lim="800000"/>
            <a:headEnd/>
            <a:tailEnd/>
          </a:ln>
        </p:spPr>
      </p:pic>
      <p:sp>
        <p:nvSpPr>
          <p:cNvPr id="38916" name="Text Box 17"/>
          <p:cNvSpPr txBox="1">
            <a:spLocks noChangeArrowheads="1"/>
          </p:cNvSpPr>
          <p:nvPr/>
        </p:nvSpPr>
        <p:spPr bwMode="auto">
          <a:xfrm rot="-5400000">
            <a:off x="-806450" y="3305175"/>
            <a:ext cx="2743200" cy="400050"/>
          </a:xfrm>
          <a:prstGeom prst="rect">
            <a:avLst/>
          </a:prstGeom>
          <a:noFill/>
          <a:ln w="9525">
            <a:noFill/>
            <a:miter lim="800000"/>
            <a:headEnd/>
            <a:tailEnd/>
          </a:ln>
        </p:spPr>
        <p:txBody>
          <a:bodyPr>
            <a:spAutoFit/>
          </a:bodyPr>
          <a:lstStyle/>
          <a:p>
            <a:pPr>
              <a:spcBef>
                <a:spcPct val="50000"/>
              </a:spcBef>
            </a:pPr>
            <a:r>
              <a:rPr lang="en-US" sz="2000">
                <a:solidFill>
                  <a:srgbClr val="4F81BD"/>
                </a:solidFill>
                <a:latin typeface="DIN Offc" charset="0"/>
                <a:ea typeface="DIN Offc" charset="0"/>
                <a:cs typeface="DIN Offc" charset="0"/>
              </a:rPr>
              <a:t># of Problems </a:t>
            </a:r>
            <a:r>
              <a:rPr lang="en-US" sz="1800">
                <a:solidFill>
                  <a:srgbClr val="4F81BD"/>
                </a:solidFill>
                <a:latin typeface="DIN Offc" charset="0"/>
                <a:ea typeface="DIN Offc" charset="0"/>
                <a:cs typeface="DIN Offc" charset="0"/>
              </a:rPr>
              <a:t>Solved</a:t>
            </a:r>
            <a:endParaRPr lang="en-US" sz="2000">
              <a:solidFill>
                <a:srgbClr val="4F81BD"/>
              </a:solidFill>
              <a:latin typeface="DIN Offc" charset="0"/>
              <a:ea typeface="DIN Offc" charset="0"/>
              <a:cs typeface="DIN Offc" charset="0"/>
            </a:endParaRPr>
          </a:p>
        </p:txBody>
      </p:sp>
      <p:sp>
        <p:nvSpPr>
          <p:cNvPr id="10" name="TextBox 9"/>
          <p:cNvSpPr txBox="1"/>
          <p:nvPr/>
        </p:nvSpPr>
        <p:spPr>
          <a:xfrm>
            <a:off x="1600200" y="5467350"/>
            <a:ext cx="2057400" cy="400050"/>
          </a:xfrm>
          <a:prstGeom prst="rect">
            <a:avLst/>
          </a:prstGeom>
          <a:noFill/>
        </p:spPr>
        <p:txBody>
          <a:bodyPr>
            <a:spAutoFit/>
          </a:bodyPr>
          <a:lstStyle/>
          <a:p>
            <a:pPr>
              <a:defRPr/>
            </a:pPr>
            <a:r>
              <a:rPr lang="en-US" sz="2000" b="1" u="sng" dirty="0">
                <a:solidFill>
                  <a:srgbClr val="4F81BD"/>
                </a:solidFill>
                <a:latin typeface="DIN Offc" charset="0"/>
                <a:ea typeface="DIN Offc" charset="0"/>
                <a:cs typeface="DIN Offc" charset="0"/>
              </a:rPr>
              <a:t>Before Failure</a:t>
            </a:r>
          </a:p>
        </p:txBody>
      </p:sp>
      <p:sp>
        <p:nvSpPr>
          <p:cNvPr id="11" name="TextBox 10"/>
          <p:cNvSpPr txBox="1"/>
          <p:nvPr/>
        </p:nvSpPr>
        <p:spPr>
          <a:xfrm>
            <a:off x="3962400" y="5472113"/>
            <a:ext cx="2057400" cy="400050"/>
          </a:xfrm>
          <a:prstGeom prst="rect">
            <a:avLst/>
          </a:prstGeom>
          <a:noFill/>
        </p:spPr>
        <p:txBody>
          <a:bodyPr>
            <a:spAutoFit/>
          </a:bodyPr>
          <a:lstStyle/>
          <a:p>
            <a:pPr>
              <a:defRPr/>
            </a:pPr>
            <a:r>
              <a:rPr lang="en-US" sz="2000" b="1" u="sng" dirty="0">
                <a:solidFill>
                  <a:srgbClr val="4F81BD"/>
                </a:solidFill>
                <a:latin typeface="DIN Offc" charset="0"/>
                <a:ea typeface="DIN Offc" charset="0"/>
                <a:cs typeface="DIN Offc" charset="0"/>
              </a:rPr>
              <a:t>After Failure</a:t>
            </a:r>
          </a:p>
        </p:txBody>
      </p:sp>
    </p:spTree>
    <p:extLst>
      <p:ext uri="{BB962C8B-B14F-4D97-AF65-F5344CB8AC3E}">
        <p14:creationId xmlns:p14="http://schemas.microsoft.com/office/powerpoint/2010/main" val="1960021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990600"/>
            <a:ext cx="8229600" cy="1295400"/>
          </a:xfrm>
        </p:spPr>
        <p:txBody>
          <a:bodyPr/>
          <a:lstStyle/>
          <a:p>
            <a:pPr algn="ctr" eaLnBrk="1" hangingPunct="1"/>
            <a:r>
              <a:rPr lang="en-US" sz="4800" smtClean="0"/>
              <a:t>The Brainology</a:t>
            </a:r>
            <a:r>
              <a:rPr lang="en-US" sz="4800" baseline="30000" smtClean="0"/>
              <a:t>®</a:t>
            </a:r>
            <a:r>
              <a:rPr lang="en-US" sz="4800" smtClean="0"/>
              <a:t> Program</a:t>
            </a:r>
          </a:p>
        </p:txBody>
      </p:sp>
      <p:pic>
        <p:nvPicPr>
          <p:cNvPr id="44040" name="Picture 11" descr="welcomeToBrainsvil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514600"/>
            <a:ext cx="6604000" cy="3549650"/>
          </a:xfrm>
          <a:prstGeom prst="rect">
            <a:avLst/>
          </a:prstGeom>
          <a:noFill/>
          <a:ln w="9525">
            <a:noFill/>
            <a:miter lim="800000"/>
            <a:headEnd/>
            <a:tailEnd/>
          </a:ln>
        </p:spPr>
      </p:pic>
    </p:spTree>
    <p:extLst>
      <p:ext uri="{BB962C8B-B14F-4D97-AF65-F5344CB8AC3E}">
        <p14:creationId xmlns:p14="http://schemas.microsoft.com/office/powerpoint/2010/main" val="1584559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533400"/>
            <a:ext cx="8229600" cy="1143000"/>
          </a:xfrm>
        </p:spPr>
        <p:txBody>
          <a:bodyPr/>
          <a:lstStyle/>
          <a:p>
            <a:pPr eaLnBrk="1" hangingPunct="1"/>
            <a:r>
              <a:rPr lang="en-US" smtClean="0"/>
              <a:t>The Brainology</a:t>
            </a:r>
            <a:r>
              <a:rPr lang="en-US" baseline="30000" smtClean="0"/>
              <a:t>®</a:t>
            </a:r>
            <a:r>
              <a:rPr lang="en-US" smtClean="0"/>
              <a:t> Program</a:t>
            </a:r>
          </a:p>
        </p:txBody>
      </p:sp>
      <p:sp>
        <p:nvSpPr>
          <p:cNvPr id="45059" name="Rectangle 3"/>
          <p:cNvSpPr>
            <a:spLocks noGrp="1" noChangeArrowheads="1"/>
          </p:cNvSpPr>
          <p:nvPr>
            <p:ph idx="1"/>
          </p:nvPr>
        </p:nvSpPr>
        <p:spPr>
          <a:xfrm>
            <a:off x="152400" y="1752600"/>
            <a:ext cx="8229600" cy="5105400"/>
          </a:xfrm>
        </p:spPr>
        <p:txBody>
          <a:bodyPr/>
          <a:lstStyle/>
          <a:p>
            <a:pPr eaLnBrk="1" hangingPunct="1"/>
            <a:r>
              <a:rPr lang="en-US" sz="2400" b="0" dirty="0" smtClean="0"/>
              <a:t>Interactive, online program to cultivate a growth mindset.</a:t>
            </a:r>
          </a:p>
          <a:p>
            <a:pPr eaLnBrk="1" hangingPunct="1">
              <a:buFontTx/>
              <a:buNone/>
            </a:pPr>
            <a:endParaRPr lang="en-US" sz="2400" b="0" dirty="0" smtClean="0"/>
          </a:p>
          <a:p>
            <a:pPr eaLnBrk="1" hangingPunct="1"/>
            <a:r>
              <a:rPr lang="en-US" sz="2400" b="0" dirty="0" smtClean="0"/>
              <a:t>Students follow animated characters as they tackle issues in their most difficult subjects.</a:t>
            </a:r>
          </a:p>
          <a:p>
            <a:pPr eaLnBrk="1" hangingPunct="1"/>
            <a:endParaRPr lang="en-US" sz="2400" b="0" dirty="0" smtClean="0"/>
          </a:p>
          <a:p>
            <a:pPr eaLnBrk="1" hangingPunct="1"/>
            <a:r>
              <a:rPr lang="en-US" sz="2400" b="0" dirty="0" smtClean="0"/>
              <a:t>Brainology® Growth Process:</a:t>
            </a:r>
          </a:p>
          <a:p>
            <a:pPr eaLnBrk="1" hangingPunct="1"/>
            <a:endParaRPr lang="en-US" sz="2400" b="0" dirty="0" smtClean="0"/>
          </a:p>
        </p:txBody>
      </p:sp>
      <p:pic>
        <p:nvPicPr>
          <p:cNvPr id="4506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4760913"/>
            <a:ext cx="8305800" cy="1639887"/>
          </a:xfrm>
          <a:prstGeom prst="rect">
            <a:avLst/>
          </a:prstGeom>
          <a:noFill/>
          <a:ln w="9525">
            <a:noFill/>
            <a:miter lim="800000"/>
            <a:headEnd/>
            <a:tailEnd/>
          </a:ln>
        </p:spPr>
      </p:pic>
      <p:pic>
        <p:nvPicPr>
          <p:cNvPr id="450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9500" y="533400"/>
            <a:ext cx="1681163" cy="1219200"/>
          </a:xfrm>
          <a:prstGeom prst="rect">
            <a:avLst/>
          </a:prstGeom>
          <a:noFill/>
          <a:ln w="9525">
            <a:noFill/>
            <a:miter lim="800000"/>
            <a:headEnd/>
            <a:tailEnd/>
          </a:ln>
        </p:spPr>
      </p:pic>
    </p:spTree>
    <p:extLst>
      <p:ext uri="{BB962C8B-B14F-4D97-AF65-F5344CB8AC3E}">
        <p14:creationId xmlns:p14="http://schemas.microsoft.com/office/powerpoint/2010/main" val="750944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4343400"/>
            <a:ext cx="2109788" cy="1739900"/>
          </a:xfrm>
          <a:prstGeom prst="rect">
            <a:avLst/>
          </a:prstGeom>
          <a:noFill/>
          <a:ln w="9525">
            <a:noFill/>
            <a:miter lim="800000"/>
            <a:headEnd/>
            <a:tailEnd/>
          </a:ln>
        </p:spPr>
      </p:pic>
      <p:pic>
        <p:nvPicPr>
          <p:cNvPr id="15364" name="Picture 2" descr="C:\Users\eduardo\Documents\MWFromShared\SourceF\media\picture\chris_dahlia_drc2.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8988" y="838200"/>
            <a:ext cx="4476750" cy="5575300"/>
          </a:xfrm>
          <a:prstGeom prst="rect">
            <a:avLst/>
          </a:prstGeom>
          <a:noFill/>
          <a:ln w="9525">
            <a:noFill/>
            <a:miter lim="800000"/>
            <a:headEnd/>
            <a:tailEnd/>
          </a:ln>
        </p:spPr>
      </p:pic>
      <p:pic>
        <p:nvPicPr>
          <p:cNvPr id="1536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l="781" t="3394" r="781" b="3516"/>
          <a:stretch>
            <a:fillRect/>
          </a:stretch>
        </p:blipFill>
        <p:spPr bwMode="auto">
          <a:xfrm>
            <a:off x="121920" y="1143000"/>
            <a:ext cx="8991600" cy="4567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3733800"/>
            <a:ext cx="5181600" cy="2514600"/>
          </a:xfrm>
          <a:prstGeom prst="rect">
            <a:avLst/>
          </a:prstGeom>
          <a:noFill/>
          <a:ln w="9525">
            <a:noFill/>
            <a:miter lim="800000"/>
            <a:headEnd/>
            <a:tailEnd/>
          </a:ln>
        </p:spPr>
      </p:pic>
      <p:pic>
        <p:nvPicPr>
          <p:cNvPr id="1638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066800"/>
            <a:ext cx="4343400" cy="2362200"/>
          </a:xfrm>
          <a:prstGeom prst="rect">
            <a:avLst/>
          </a:prstGeom>
          <a:noFill/>
          <a:ln w="9525">
            <a:noFill/>
            <a:miter lim="800000"/>
            <a:headEnd/>
            <a:tailEnd/>
          </a:ln>
        </p:spPr>
      </p:pic>
      <p:pic>
        <p:nvPicPr>
          <p:cNvPr id="1638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1066800"/>
            <a:ext cx="41148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slide(fromRight)">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slide(fromBottom)">
                                      <p:cBhvr>
                                        <p:cTn id="1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4191000" y="2819400"/>
            <a:ext cx="5827713" cy="3505200"/>
          </a:xfrm>
          <a:prstGeom prst="rect">
            <a:avLst/>
          </a:prstGeom>
          <a:noFill/>
          <a:ln w="9525">
            <a:noFill/>
            <a:miter lim="800000"/>
            <a:headEnd/>
            <a:tailEnd/>
          </a:ln>
        </p:spPr>
      </p:pic>
      <p:pic>
        <p:nvPicPr>
          <p:cNvPr id="1741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038600"/>
            <a:ext cx="3948113" cy="2286000"/>
          </a:xfrm>
          <a:prstGeom prst="rect">
            <a:avLst/>
          </a:prstGeom>
          <a:noFill/>
          <a:ln w="9525">
            <a:noFill/>
            <a:miter lim="800000"/>
            <a:headEnd/>
            <a:tailEnd/>
          </a:ln>
        </p:spPr>
      </p:pic>
      <p:pic>
        <p:nvPicPr>
          <p:cNvPr id="1741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609600"/>
            <a:ext cx="58674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lide(fromRight)">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500" fill="hold"/>
                                        <p:tgtEl>
                                          <p:spTgt spid="17411"/>
                                        </p:tgtEl>
                                        <p:attrNameLst>
                                          <p:attrName>ppt_w</p:attrName>
                                        </p:attrNameLst>
                                      </p:cBhvr>
                                      <p:tavLst>
                                        <p:tav tm="0">
                                          <p:val>
                                            <p:fltVal val="0"/>
                                          </p:val>
                                        </p:tav>
                                        <p:tav tm="100000">
                                          <p:val>
                                            <p:strVal val="#ppt_w"/>
                                          </p:val>
                                        </p:tav>
                                      </p:tavLst>
                                    </p:anim>
                                    <p:anim calcmode="lin" valueType="num">
                                      <p:cBhvr>
                                        <p:cTn id="13" dur="500" fill="hold"/>
                                        <p:tgtEl>
                                          <p:spTgt spid="17411"/>
                                        </p:tgtEl>
                                        <p:attrNameLst>
                                          <p:attrName>ppt_h</p:attrName>
                                        </p:attrNameLst>
                                      </p:cBhvr>
                                      <p:tavLst>
                                        <p:tav tm="0">
                                          <p:val>
                                            <p:fltVal val="0"/>
                                          </p:val>
                                        </p:tav>
                                        <p:tav tm="100000">
                                          <p:val>
                                            <p:strVal val="#ppt_h"/>
                                          </p:val>
                                        </p:tav>
                                      </p:tavLst>
                                    </p:anim>
                                    <p:animEffect transition="in" filter="fade">
                                      <p:cBhvr>
                                        <p:cTn id="14"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eduardo\Documents\MWFromShared\SourceF\media\picture\screenshots\growingNewConnections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3284538"/>
            <a:ext cx="6019800" cy="3040062"/>
          </a:xfrm>
          <a:prstGeom prst="rect">
            <a:avLst/>
          </a:prstGeom>
          <a:noFill/>
          <a:ln w="9525">
            <a:noFill/>
            <a:miter lim="800000"/>
            <a:headEnd/>
            <a:tailEnd/>
          </a:ln>
        </p:spPr>
      </p:pic>
      <p:pic>
        <p:nvPicPr>
          <p:cNvPr id="18435" name="Picture 5"/>
          <p:cNvPicPr>
            <a:picLocks noChangeAspect="1" noChangeArrowheads="1"/>
          </p:cNvPicPr>
          <p:nvPr/>
        </p:nvPicPr>
        <p:blipFill>
          <a:blip r:embed="rId4" cstate="print"/>
          <a:srcRect/>
          <a:stretch>
            <a:fillRect/>
          </a:stretch>
        </p:blipFill>
        <p:spPr bwMode="auto">
          <a:xfrm>
            <a:off x="457200" y="679450"/>
            <a:ext cx="4800600"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09600"/>
            <a:ext cx="7620000" cy="3852863"/>
          </a:xfrm>
          <a:prstGeom prst="rect">
            <a:avLst/>
          </a:prstGeom>
          <a:noFill/>
          <a:ln w="9525">
            <a:noFill/>
            <a:miter lim="800000"/>
            <a:headEnd/>
            <a:tailEnd/>
          </a:ln>
        </p:spPr>
      </p:pic>
      <p:pic>
        <p:nvPicPr>
          <p:cNvPr id="1945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4600" y="3581400"/>
            <a:ext cx="59436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ppt_w</p:attrName>
                                        </p:attrNameLst>
                                      </p:cBhvr>
                                      <p:tavLst>
                                        <p:tav tm="0">
                                          <p:val>
                                            <p:fltVal val="0"/>
                                          </p:val>
                                        </p:tav>
                                        <p:tav tm="100000">
                                          <p:val>
                                            <p:strVal val="#ppt_w"/>
                                          </p:val>
                                        </p:tav>
                                      </p:tavLst>
                                    </p:anim>
                                    <p:anim calcmode="lin" valueType="num">
                                      <p:cBhvr>
                                        <p:cTn id="8" dur="500" fill="hold"/>
                                        <p:tgtEl>
                                          <p:spTgt spid="19459"/>
                                        </p:tgtEl>
                                        <p:attrNameLst>
                                          <p:attrName>ppt_h</p:attrName>
                                        </p:attrNameLst>
                                      </p:cBhvr>
                                      <p:tavLst>
                                        <p:tav tm="0">
                                          <p:val>
                                            <p:fltVal val="0"/>
                                          </p:val>
                                        </p:tav>
                                        <p:tav tm="100000">
                                          <p:val>
                                            <p:strVal val="#ppt_h"/>
                                          </p:val>
                                        </p:tav>
                                      </p:tavLst>
                                    </p:anim>
                                    <p:animEffect transition="in" filter="fade">
                                      <p:cBhvr>
                                        <p:cTn id="9"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57200" y="-228600"/>
            <a:ext cx="9753600" cy="6858000"/>
            <a:chOff x="-609600" y="0"/>
            <a:chExt cx="9753600" cy="6858000"/>
          </a:xfrm>
        </p:grpSpPr>
        <p:pic>
          <p:nvPicPr>
            <p:cNvPr id="16" name="Picture 2" descr="http://farm1.static.flickr.com/53/152850884_75933f0ef7_b.jpg"/>
            <p:cNvPicPr>
              <a:picLocks noChangeAspect="1" noChangeArrowheads="1"/>
            </p:cNvPicPr>
            <p:nvPr/>
          </p:nvPicPr>
          <p:blipFill>
            <a:blip r:embed="rId3" cstate="print"/>
            <a:srcRect/>
            <a:stretch>
              <a:fillRect/>
            </a:stretch>
          </p:blipFill>
          <p:spPr bwMode="auto">
            <a:xfrm>
              <a:off x="-609600" y="0"/>
              <a:ext cx="9753600" cy="6629401"/>
            </a:xfrm>
            <a:prstGeom prst="rect">
              <a:avLst/>
            </a:prstGeom>
            <a:noFill/>
          </p:spPr>
        </p:pic>
        <p:sp>
          <p:nvSpPr>
            <p:cNvPr id="22" name="Rectangle 21"/>
            <p:cNvSpPr/>
            <p:nvPr/>
          </p:nvSpPr>
          <p:spPr>
            <a:xfrm>
              <a:off x="3962400" y="6611779"/>
              <a:ext cx="4572000" cy="246221"/>
            </a:xfrm>
            <a:prstGeom prst="rect">
              <a:avLst/>
            </a:prstGeom>
          </p:spPr>
          <p:txBody>
            <a:bodyPr>
              <a:spAutoFit/>
            </a:bodyPr>
            <a:lstStyle/>
            <a:p>
              <a:r>
                <a:rPr lang="en-US" sz="1000" dirty="0" smtClean="0"/>
                <a:t>John </a:t>
              </a:r>
              <a:r>
                <a:rPr lang="en-US" sz="1000" dirty="0" err="1" smtClean="0"/>
                <a:t>Althouse</a:t>
              </a:r>
              <a:r>
                <a:rPr lang="en-US" sz="1000" dirty="0" smtClean="0"/>
                <a:t> Cohen</a:t>
              </a:r>
              <a:endParaRPr lang="en-US" sz="1000" dirty="0"/>
            </a:p>
          </p:txBody>
        </p:sp>
      </p:grpSp>
      <p:grpSp>
        <p:nvGrpSpPr>
          <p:cNvPr id="21" name="Group 20"/>
          <p:cNvGrpSpPr/>
          <p:nvPr/>
        </p:nvGrpSpPr>
        <p:grpSpPr>
          <a:xfrm>
            <a:off x="5486400" y="-533400"/>
            <a:ext cx="5410200" cy="3827621"/>
            <a:chOff x="5867400" y="-304800"/>
            <a:chExt cx="5410200" cy="3827621"/>
          </a:xfrm>
        </p:grpSpPr>
        <p:pic>
          <p:nvPicPr>
            <p:cNvPr id="17" name="Picture 2" descr="http://farm4.static.flickr.com/3077/2629691994_33903549a2_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304800"/>
              <a:ext cx="5410200" cy="3619128"/>
            </a:xfrm>
            <a:prstGeom prst="rect">
              <a:avLst/>
            </a:prstGeom>
            <a:noFill/>
          </p:spPr>
        </p:pic>
        <p:sp>
          <p:nvSpPr>
            <p:cNvPr id="20" name="Rectangle 19"/>
            <p:cNvSpPr/>
            <p:nvPr/>
          </p:nvSpPr>
          <p:spPr>
            <a:xfrm>
              <a:off x="5867400" y="3276600"/>
              <a:ext cx="4572000" cy="246221"/>
            </a:xfrm>
            <a:prstGeom prst="rect">
              <a:avLst/>
            </a:prstGeom>
          </p:spPr>
          <p:txBody>
            <a:bodyPr>
              <a:spAutoFit/>
            </a:bodyPr>
            <a:lstStyle/>
            <a:p>
              <a:r>
                <a:rPr lang="en-US" sz="1000" dirty="0" smtClean="0">
                  <a:solidFill>
                    <a:schemeClr val="bg1"/>
                  </a:solidFill>
                </a:rPr>
                <a:t>m00by </a:t>
              </a:r>
              <a:endParaRPr lang="en-US" sz="1000" dirty="0">
                <a:solidFill>
                  <a:schemeClr val="bg1"/>
                </a:solidFill>
              </a:endParaRPr>
            </a:p>
          </p:txBody>
        </p:sp>
      </p:grpSp>
      <p:grpSp>
        <p:nvGrpSpPr>
          <p:cNvPr id="25" name="Group 24"/>
          <p:cNvGrpSpPr/>
          <p:nvPr/>
        </p:nvGrpSpPr>
        <p:grpSpPr>
          <a:xfrm>
            <a:off x="0" y="2057400"/>
            <a:ext cx="2743200" cy="4328160"/>
            <a:chOff x="0" y="2057400"/>
            <a:chExt cx="2743200" cy="4328160"/>
          </a:xfrm>
        </p:grpSpPr>
        <p:pic>
          <p:nvPicPr>
            <p:cNvPr id="15" name="Picture 2" descr="http://farm1.static.flickr.com/43/99660311_e51e91d775_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057400"/>
              <a:ext cx="2743200" cy="4094328"/>
            </a:xfrm>
            <a:prstGeom prst="rect">
              <a:avLst/>
            </a:prstGeom>
            <a:noFill/>
          </p:spPr>
        </p:pic>
        <p:sp>
          <p:nvSpPr>
            <p:cNvPr id="24" name="Rectangle 23"/>
            <p:cNvSpPr/>
            <p:nvPr/>
          </p:nvSpPr>
          <p:spPr>
            <a:xfrm>
              <a:off x="0" y="6139339"/>
              <a:ext cx="2362200" cy="246221"/>
            </a:xfrm>
            <a:prstGeom prst="rect">
              <a:avLst/>
            </a:prstGeom>
          </p:spPr>
          <p:txBody>
            <a:bodyPr wrap="square">
              <a:spAutoFit/>
            </a:bodyPr>
            <a:lstStyle/>
            <a:p>
              <a:r>
                <a:rPr lang="en-US" sz="1000" dirty="0" smtClean="0"/>
                <a:t>xb3 / Francis </a:t>
              </a:r>
              <a:endParaRPr lang="en-US" sz="1000" dirty="0"/>
            </a:p>
          </p:txBody>
        </p:sp>
      </p:grpSp>
      <p:grpSp>
        <p:nvGrpSpPr>
          <p:cNvPr id="19" name="Group 18"/>
          <p:cNvGrpSpPr/>
          <p:nvPr/>
        </p:nvGrpSpPr>
        <p:grpSpPr>
          <a:xfrm>
            <a:off x="1524000" y="228600"/>
            <a:ext cx="6172200" cy="6494621"/>
            <a:chOff x="-5791200" y="-457200"/>
            <a:chExt cx="6172200" cy="6494621"/>
          </a:xfrm>
        </p:grpSpPr>
        <p:pic>
          <p:nvPicPr>
            <p:cNvPr id="1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1200" y="-457200"/>
              <a:ext cx="6172200" cy="6256751"/>
            </a:xfrm>
            <a:prstGeom prst="rect">
              <a:avLst/>
            </a:prstGeom>
            <a:noFill/>
            <a:ln w="9525">
              <a:noFill/>
              <a:miter lim="800000"/>
              <a:headEnd/>
              <a:tailEnd/>
            </a:ln>
          </p:spPr>
        </p:pic>
        <p:sp>
          <p:nvSpPr>
            <p:cNvPr id="18" name="Rectangle 17"/>
            <p:cNvSpPr/>
            <p:nvPr/>
          </p:nvSpPr>
          <p:spPr>
            <a:xfrm>
              <a:off x="-5562600" y="5791200"/>
              <a:ext cx="3429000" cy="246221"/>
            </a:xfrm>
            <a:prstGeom prst="rect">
              <a:avLst/>
            </a:prstGeom>
          </p:spPr>
          <p:txBody>
            <a:bodyPr wrap="square">
              <a:spAutoFit/>
            </a:bodyPr>
            <a:lstStyle/>
            <a:p>
              <a:r>
                <a:rPr lang="en-US" sz="1000" dirty="0" smtClean="0"/>
                <a:t>Applied </a:t>
              </a:r>
              <a:r>
                <a:rPr lang="en-US" sz="1000" dirty="0" err="1" smtClean="0"/>
                <a:t>Nomadology</a:t>
              </a:r>
              <a:endParaRPr lang="en-US"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3" presetClass="exit" presetSubtype="0" fill="hold" nodeType="withEffect">
                                  <p:stCondLst>
                                    <p:cond delay="0"/>
                                  </p:stCondLst>
                                  <p:childTnLst>
                                    <p:anim calcmode="lin" valueType="num">
                                      <p:cBhvr>
                                        <p:cTn id="11" dur="500"/>
                                        <p:tgtEl>
                                          <p:spTgt spid="23"/>
                                        </p:tgtEl>
                                        <p:attrNameLst>
                                          <p:attrName>ppt_w</p:attrName>
                                        </p:attrNameLst>
                                      </p:cBhvr>
                                      <p:tavLst>
                                        <p:tav tm="0">
                                          <p:val>
                                            <p:strVal val="ppt_w"/>
                                          </p:val>
                                        </p:tav>
                                        <p:tav tm="100000">
                                          <p:val>
                                            <p:fltVal val="0"/>
                                          </p:val>
                                        </p:tav>
                                      </p:tavLst>
                                    </p:anim>
                                    <p:anim calcmode="lin" valueType="num">
                                      <p:cBhvr>
                                        <p:cTn id="12" dur="500"/>
                                        <p:tgtEl>
                                          <p:spTgt spid="23"/>
                                        </p:tgtEl>
                                        <p:attrNameLst>
                                          <p:attrName>ppt_h</p:attrName>
                                        </p:attrNameLst>
                                      </p:cBhvr>
                                      <p:tavLst>
                                        <p:tav tm="0">
                                          <p:val>
                                            <p:strVal val="ppt_h"/>
                                          </p:val>
                                        </p:tav>
                                        <p:tav tm="100000">
                                          <p:val>
                                            <p:fltVal val="0"/>
                                          </p:val>
                                        </p:tav>
                                      </p:tavLst>
                                    </p:anim>
                                    <p:animEffect transition="out" filter="fade">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par>
                                <p:cTn id="15" presetID="53" presetClass="exit" presetSubtype="0" fill="hold" nodeType="withEffect">
                                  <p:stCondLst>
                                    <p:cond delay="0"/>
                                  </p:stCondLst>
                                  <p:childTnLst>
                                    <p:anim calcmode="lin" valueType="num">
                                      <p:cBhvr>
                                        <p:cTn id="16" dur="500"/>
                                        <p:tgtEl>
                                          <p:spTgt spid="21"/>
                                        </p:tgtEl>
                                        <p:attrNameLst>
                                          <p:attrName>ppt_w</p:attrName>
                                        </p:attrNameLst>
                                      </p:cBhvr>
                                      <p:tavLst>
                                        <p:tav tm="0">
                                          <p:val>
                                            <p:strVal val="ppt_w"/>
                                          </p:val>
                                        </p:tav>
                                        <p:tav tm="100000">
                                          <p:val>
                                            <p:fltVal val="0"/>
                                          </p:val>
                                        </p:tav>
                                      </p:tavLst>
                                    </p:anim>
                                    <p:anim calcmode="lin" valueType="num">
                                      <p:cBhvr>
                                        <p:cTn id="17" dur="500"/>
                                        <p:tgtEl>
                                          <p:spTgt spid="21"/>
                                        </p:tgtEl>
                                        <p:attrNameLst>
                                          <p:attrName>ppt_h</p:attrName>
                                        </p:attrNameLst>
                                      </p:cBhvr>
                                      <p:tavLst>
                                        <p:tav tm="0">
                                          <p:val>
                                            <p:strVal val="ppt_h"/>
                                          </p:val>
                                        </p:tav>
                                        <p:tav tm="100000">
                                          <p:val>
                                            <p:fltVal val="0"/>
                                          </p:val>
                                        </p:tav>
                                      </p:tavLst>
                                    </p:anim>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53" presetClass="exit" presetSubtype="0" fill="hold" nodeType="withEffect">
                                  <p:stCondLst>
                                    <p:cond delay="0"/>
                                  </p:stCondLst>
                                  <p:childTnLst>
                                    <p:anim calcmode="lin" valueType="num">
                                      <p:cBhvr>
                                        <p:cTn id="21" dur="500"/>
                                        <p:tgtEl>
                                          <p:spTgt spid="25"/>
                                        </p:tgtEl>
                                        <p:attrNameLst>
                                          <p:attrName>ppt_w</p:attrName>
                                        </p:attrNameLst>
                                      </p:cBhvr>
                                      <p:tavLst>
                                        <p:tav tm="0">
                                          <p:val>
                                            <p:strVal val="ppt_w"/>
                                          </p:val>
                                        </p:tav>
                                        <p:tav tm="100000">
                                          <p:val>
                                            <p:fltVal val="0"/>
                                          </p:val>
                                        </p:tav>
                                      </p:tavLst>
                                    </p:anim>
                                    <p:anim calcmode="lin" valueType="num">
                                      <p:cBhvr>
                                        <p:cTn id="22" dur="500"/>
                                        <p:tgtEl>
                                          <p:spTgt spid="25"/>
                                        </p:tgtEl>
                                        <p:attrNameLst>
                                          <p:attrName>ppt_h</p:attrName>
                                        </p:attrNameLst>
                                      </p:cBhvr>
                                      <p:tavLst>
                                        <p:tav tm="0">
                                          <p:val>
                                            <p:strVal val="ppt_h"/>
                                          </p:val>
                                        </p:tav>
                                        <p:tav tm="100000">
                                          <p:val>
                                            <p:fltVal val="0"/>
                                          </p:val>
                                        </p:tav>
                                      </p:tavLst>
                                    </p:anim>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3" cstate="print"/>
          <a:srcRect/>
          <a:stretch>
            <a:fillRect/>
          </a:stretch>
        </p:blipFill>
        <p:spPr bwMode="auto">
          <a:xfrm>
            <a:off x="228600" y="609600"/>
            <a:ext cx="6673850" cy="3505200"/>
          </a:xfrm>
          <a:prstGeom prst="rect">
            <a:avLst/>
          </a:prstGeom>
          <a:noFill/>
          <a:ln w="9525">
            <a:noFill/>
            <a:miter lim="800000"/>
            <a:headEnd/>
            <a:tailEnd/>
          </a:ln>
        </p:spPr>
      </p:pic>
      <p:pic>
        <p:nvPicPr>
          <p:cNvPr id="2048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0" y="2743200"/>
            <a:ext cx="64008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slide(fromRight)">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eduardo\Documents\MWFromShared\SourceF\media\picture\screenshots\unit0b01_803_research_cropp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600200"/>
            <a:ext cx="6796088" cy="368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p:cNvPicPr>
            <a:picLocks noChangeAspect="1" noChangeArrowheads="1"/>
          </p:cNvPicPr>
          <p:nvPr/>
        </p:nvPicPr>
        <p:blipFill>
          <a:blip r:embed="rId3" cstate="print"/>
          <a:srcRect/>
          <a:stretch>
            <a:fillRect/>
          </a:stretch>
        </p:blipFill>
        <p:spPr bwMode="auto">
          <a:xfrm>
            <a:off x="457200" y="4200525"/>
            <a:ext cx="4333875" cy="2276475"/>
          </a:xfrm>
          <a:prstGeom prst="rect">
            <a:avLst/>
          </a:prstGeom>
          <a:noFill/>
          <a:ln w="9525">
            <a:noFill/>
            <a:miter lim="800000"/>
            <a:headEnd/>
            <a:tailEnd/>
          </a:ln>
        </p:spPr>
      </p:pic>
      <p:pic>
        <p:nvPicPr>
          <p:cNvPr id="22531" name="Picture 9"/>
          <p:cNvPicPr>
            <a:picLocks noChangeAspect="1" noChangeArrowheads="1"/>
          </p:cNvPicPr>
          <p:nvPr/>
        </p:nvPicPr>
        <p:blipFill>
          <a:blip r:embed="rId4" cstate="print"/>
          <a:srcRect/>
          <a:stretch>
            <a:fillRect/>
          </a:stretch>
        </p:blipFill>
        <p:spPr bwMode="auto">
          <a:xfrm>
            <a:off x="3581400" y="1009650"/>
            <a:ext cx="5186363"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838200"/>
            <a:ext cx="8667750" cy="685800"/>
          </a:xfrm>
        </p:spPr>
        <p:txBody>
          <a:bodyPr/>
          <a:lstStyle/>
          <a:p>
            <a:pPr eaLnBrk="1" hangingPunct="1"/>
            <a:r>
              <a:rPr lang="en-US" sz="4000" dirty="0" smtClean="0"/>
              <a:t>Student </a:t>
            </a:r>
            <a:r>
              <a:rPr lang="en-US" sz="4000" dirty="0" smtClean="0"/>
              <a:t>responses to the question </a:t>
            </a:r>
            <a:r>
              <a:rPr lang="en-US" sz="4000" dirty="0" smtClean="0"/>
              <a:t>: </a:t>
            </a:r>
            <a:r>
              <a:rPr lang="en-US" sz="3200" b="0" dirty="0" smtClean="0"/>
              <a:t>Have </a:t>
            </a:r>
            <a:r>
              <a:rPr lang="en-US" sz="3200" b="0" dirty="0" smtClean="0"/>
              <a:t>you changed your mind about anything?</a:t>
            </a:r>
          </a:p>
        </p:txBody>
      </p:sp>
      <p:sp>
        <p:nvSpPr>
          <p:cNvPr id="124938" name="Text Box 10"/>
          <p:cNvSpPr txBox="1">
            <a:spLocks noChangeArrowheads="1"/>
          </p:cNvSpPr>
          <p:nvPr/>
        </p:nvSpPr>
        <p:spPr bwMode="auto">
          <a:xfrm>
            <a:off x="304800" y="2041525"/>
            <a:ext cx="8610600" cy="4324350"/>
          </a:xfrm>
          <a:prstGeom prst="rect">
            <a:avLst/>
          </a:prstGeom>
          <a:noFill/>
          <a:ln w="9525">
            <a:noFill/>
            <a:miter lim="800000"/>
            <a:headEnd/>
            <a:tailEnd/>
          </a:ln>
          <a:effectLst/>
        </p:spPr>
        <p:txBody>
          <a:bodyPr>
            <a:spAutoFit/>
          </a:bodyPr>
          <a:lstStyle/>
          <a:p>
            <a:pPr marL="231775" indent="-231775">
              <a:buFont typeface="Arial" pitchFamily="34" charset="0"/>
              <a:buChar char="•"/>
              <a:defRPr/>
            </a:pPr>
            <a:r>
              <a:rPr lang="en-US" sz="2500" dirty="0" smtClean="0">
                <a:latin typeface="DIN Offc" charset="0"/>
                <a:ea typeface="DIN Offc" charset="0"/>
                <a:cs typeface="DIN Offc" charset="0"/>
              </a:rPr>
              <a:t>“I </a:t>
            </a:r>
            <a:r>
              <a:rPr lang="en-US" sz="2500" dirty="0">
                <a:latin typeface="DIN Offc" charset="0"/>
                <a:ea typeface="DIN Offc" charset="0"/>
                <a:cs typeface="DIN Offc" charset="0"/>
              </a:rPr>
              <a:t>did change my mind about how the brain works …I will try harder because I know </a:t>
            </a:r>
            <a:r>
              <a:rPr lang="en-US" sz="2500" dirty="0" smtClean="0">
                <a:latin typeface="DIN Offc" charset="0"/>
                <a:ea typeface="DIN Offc" charset="0"/>
                <a:cs typeface="DIN Offc" charset="0"/>
              </a:rPr>
              <a:t>that </a:t>
            </a:r>
            <a:r>
              <a:rPr lang="en-US" sz="2500" dirty="0">
                <a:latin typeface="DIN Offc" charset="0"/>
                <a:ea typeface="DIN Offc" charset="0"/>
                <a:cs typeface="DIN Offc" charset="0"/>
              </a:rPr>
              <a:t>the more you try the more your brain </a:t>
            </a:r>
            <a:r>
              <a:rPr lang="en-US" sz="2500" dirty="0" smtClean="0">
                <a:latin typeface="DIN Offc" charset="0"/>
                <a:ea typeface="DIN Offc" charset="0"/>
                <a:cs typeface="DIN Offc" charset="0"/>
              </a:rPr>
              <a:t>works.”</a:t>
            </a:r>
            <a:endParaRPr lang="en-US" sz="2500" dirty="0">
              <a:latin typeface="DIN Offc" charset="0"/>
              <a:ea typeface="DIN Offc" charset="0"/>
              <a:cs typeface="DIN Offc" charset="0"/>
            </a:endParaRPr>
          </a:p>
          <a:p>
            <a:pPr>
              <a:defRPr/>
            </a:pPr>
            <a:endParaRPr lang="en-US" sz="2500" dirty="0">
              <a:latin typeface="DIN Offc" charset="0"/>
              <a:ea typeface="DIN Offc" charset="0"/>
              <a:cs typeface="DIN Offc" charset="0"/>
            </a:endParaRPr>
          </a:p>
          <a:p>
            <a:pPr marL="231775" indent="-231775">
              <a:buFont typeface="Arial" pitchFamily="34" charset="0"/>
              <a:buChar char="•"/>
              <a:defRPr/>
            </a:pPr>
            <a:r>
              <a:rPr lang="en-US" sz="2500" dirty="0" smtClean="0">
                <a:latin typeface="DIN Offc" charset="0"/>
                <a:ea typeface="DIN Offc" charset="0"/>
                <a:cs typeface="DIN Offc" charset="0"/>
              </a:rPr>
              <a:t>“Yes </a:t>
            </a:r>
            <a:r>
              <a:rPr lang="en-US" sz="2500" dirty="0">
                <a:latin typeface="DIN Offc" charset="0"/>
                <a:ea typeface="DIN Offc" charset="0"/>
                <a:cs typeface="DIN Offc" charset="0"/>
              </a:rPr>
              <a:t>… I imagine neurons making connections in my brain and I feel like I am learning </a:t>
            </a:r>
            <a:r>
              <a:rPr lang="en-US" sz="2500" dirty="0" smtClean="0">
                <a:latin typeface="DIN Offc" charset="0"/>
                <a:ea typeface="DIN Offc" charset="0"/>
                <a:cs typeface="DIN Offc" charset="0"/>
              </a:rPr>
              <a:t>something.”</a:t>
            </a:r>
            <a:endParaRPr lang="en-US" sz="2500" dirty="0">
              <a:latin typeface="DIN Offc" charset="0"/>
              <a:ea typeface="DIN Offc" charset="0"/>
              <a:cs typeface="DIN Offc" charset="0"/>
            </a:endParaRPr>
          </a:p>
          <a:p>
            <a:pPr>
              <a:defRPr/>
            </a:pPr>
            <a:endParaRPr lang="en-US" sz="2500" dirty="0">
              <a:latin typeface="DIN Offc" charset="0"/>
              <a:ea typeface="DIN Offc" charset="0"/>
              <a:cs typeface="DIN Offc" charset="0"/>
            </a:endParaRPr>
          </a:p>
          <a:p>
            <a:pPr marL="231775" indent="-231775">
              <a:buFont typeface="Arial" pitchFamily="34" charset="0"/>
              <a:buChar char="•"/>
              <a:defRPr/>
            </a:pPr>
            <a:r>
              <a:rPr lang="en-US" sz="2500" dirty="0" smtClean="0">
                <a:latin typeface="DIN Offc" charset="0"/>
                <a:ea typeface="DIN Offc" charset="0"/>
                <a:cs typeface="DIN Offc" charset="0"/>
              </a:rPr>
              <a:t>“My </a:t>
            </a:r>
            <a:r>
              <a:rPr lang="en-US" sz="2500" dirty="0">
                <a:latin typeface="DIN Offc" charset="0"/>
                <a:ea typeface="DIN Offc" charset="0"/>
                <a:cs typeface="DIN Offc" charset="0"/>
              </a:rPr>
              <a:t>favorite thing from Brainology is the neurons part where when u learn something there are connections and they keep growing. I always picture them when I’m in </a:t>
            </a:r>
            <a:r>
              <a:rPr lang="en-US" sz="2500" dirty="0" smtClean="0">
                <a:latin typeface="DIN Offc" charset="0"/>
                <a:ea typeface="DIN Offc" charset="0"/>
                <a:cs typeface="DIN Offc" charset="0"/>
              </a:rPr>
              <a:t>school.”</a:t>
            </a:r>
            <a:endParaRPr lang="en-US" sz="2500" dirty="0">
              <a:latin typeface="DIN Offc" charset="0"/>
              <a:ea typeface="DIN Offc" charset="0"/>
              <a:cs typeface="DIN Offc"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Text Box 8"/>
          <p:cNvSpPr txBox="1">
            <a:spLocks noChangeArrowheads="1"/>
          </p:cNvSpPr>
          <p:nvPr/>
        </p:nvSpPr>
        <p:spPr bwMode="auto">
          <a:xfrm>
            <a:off x="533400" y="2286000"/>
            <a:ext cx="8001000" cy="3554819"/>
          </a:xfrm>
          <a:prstGeom prst="rect">
            <a:avLst/>
          </a:prstGeom>
          <a:noFill/>
          <a:ln w="9525">
            <a:noFill/>
            <a:miter lim="800000"/>
            <a:headEnd/>
            <a:tailEnd/>
          </a:ln>
        </p:spPr>
        <p:txBody>
          <a:bodyPr>
            <a:spAutoFit/>
          </a:bodyPr>
          <a:lstStyle/>
          <a:p>
            <a:r>
              <a:rPr lang="en-US" sz="2500" dirty="0" smtClean="0">
                <a:latin typeface="DIN Offc" charset="0"/>
                <a:ea typeface="DIN Offc" charset="0"/>
                <a:cs typeface="DIN Offc" charset="0"/>
              </a:rPr>
              <a:t>“[</a:t>
            </a:r>
            <a:r>
              <a:rPr lang="en-US" sz="2500" dirty="0">
                <a:latin typeface="DIN Offc" charset="0"/>
                <a:ea typeface="DIN Offc" charset="0"/>
                <a:cs typeface="DIN Offc" charset="0"/>
              </a:rPr>
              <a:t>In my class they] use the memory terminology every chance they </a:t>
            </a:r>
            <a:r>
              <a:rPr lang="en-US" sz="2500" dirty="0" smtClean="0">
                <a:latin typeface="DIN Offc" charset="0"/>
                <a:ea typeface="DIN Offc" charset="0"/>
                <a:cs typeface="DIN Offc" charset="0"/>
              </a:rPr>
              <a:t>get:</a:t>
            </a:r>
          </a:p>
          <a:p>
            <a:endParaRPr lang="en-US" sz="2500" dirty="0" smtClean="0">
              <a:latin typeface="DIN Offc" charset="0"/>
              <a:ea typeface="DIN Offc" charset="0"/>
              <a:cs typeface="DIN Offc" charset="0"/>
            </a:endParaRPr>
          </a:p>
          <a:p>
            <a:pPr marL="342900" indent="-342900">
              <a:buFont typeface="Arial" charset="0"/>
              <a:buChar char="•"/>
            </a:pPr>
            <a:r>
              <a:rPr lang="en-US" sz="2500" dirty="0" smtClean="0">
                <a:latin typeface="DIN Offc" charset="0"/>
                <a:ea typeface="DIN Offc" charset="0"/>
                <a:cs typeface="DIN Offc" charset="0"/>
              </a:rPr>
              <a:t>‘</a:t>
            </a:r>
            <a:r>
              <a:rPr lang="en-US" sz="2500" dirty="0" smtClean="0">
                <a:latin typeface="DIN Offc" charset="0"/>
                <a:ea typeface="DIN Offc" charset="0"/>
                <a:cs typeface="DIN Offc" charset="0"/>
              </a:rPr>
              <a:t>I’ll </a:t>
            </a:r>
            <a:r>
              <a:rPr lang="en-US" sz="2500" dirty="0">
                <a:latin typeface="DIN Offc" charset="0"/>
                <a:ea typeface="DIN Offc" charset="0"/>
                <a:cs typeface="DIN Offc" charset="0"/>
              </a:rPr>
              <a:t>have to put that into my long-term </a:t>
            </a:r>
            <a:r>
              <a:rPr lang="en-US" sz="2500" dirty="0" smtClean="0">
                <a:latin typeface="DIN Offc" charset="0"/>
                <a:ea typeface="DIN Offc" charset="0"/>
                <a:cs typeface="DIN Offc" charset="0"/>
              </a:rPr>
              <a:t>memory</a:t>
            </a:r>
            <a:r>
              <a:rPr lang="en-US" sz="2500" dirty="0" smtClean="0">
                <a:latin typeface="DIN Offc" charset="0"/>
                <a:ea typeface="DIN Offc" charset="0"/>
                <a:cs typeface="DIN Offc" charset="0"/>
              </a:rPr>
              <a:t>.’</a:t>
            </a:r>
            <a:endParaRPr lang="en-US" sz="2500" dirty="0" smtClean="0">
              <a:latin typeface="DIN Offc" charset="0"/>
              <a:ea typeface="DIN Offc" charset="0"/>
              <a:cs typeface="DIN Offc" charset="0"/>
            </a:endParaRPr>
          </a:p>
          <a:p>
            <a:pPr marL="342900" indent="-342900">
              <a:buFont typeface="Arial" charset="0"/>
              <a:buChar char="•"/>
            </a:pPr>
            <a:r>
              <a:rPr lang="en-US" sz="2500" dirty="0" smtClean="0">
                <a:latin typeface="DIN Offc" charset="0"/>
                <a:ea typeface="DIN Offc" charset="0"/>
                <a:cs typeface="DIN Offc" charset="0"/>
              </a:rPr>
              <a:t>‘</a:t>
            </a:r>
            <a:r>
              <a:rPr lang="en-US" sz="2500" dirty="0" smtClean="0">
                <a:latin typeface="DIN Offc" charset="0"/>
                <a:ea typeface="DIN Offc" charset="0"/>
                <a:cs typeface="DIN Offc" charset="0"/>
              </a:rPr>
              <a:t>Sorry</a:t>
            </a:r>
            <a:r>
              <a:rPr lang="en-US" sz="2500" dirty="0">
                <a:latin typeface="DIN Offc" charset="0"/>
                <a:ea typeface="DIN Offc" charset="0"/>
                <a:cs typeface="DIN Offc" charset="0"/>
              </a:rPr>
              <a:t>, that stuff is not in my long-term </a:t>
            </a:r>
            <a:r>
              <a:rPr lang="en-US" sz="2500" dirty="0" smtClean="0">
                <a:latin typeface="DIN Offc" charset="0"/>
                <a:ea typeface="DIN Offc" charset="0"/>
                <a:cs typeface="DIN Offc" charset="0"/>
              </a:rPr>
              <a:t>memory.’</a:t>
            </a:r>
          </a:p>
          <a:p>
            <a:pPr marL="342900" indent="-342900">
              <a:buFont typeface="Arial" charset="0"/>
              <a:buChar char="•"/>
            </a:pPr>
            <a:r>
              <a:rPr lang="en-US" sz="2500" dirty="0" smtClean="0">
                <a:latin typeface="DIN Offc" charset="0"/>
                <a:ea typeface="DIN Offc" charset="0"/>
                <a:cs typeface="DIN Offc" charset="0"/>
              </a:rPr>
              <a:t>‘</a:t>
            </a:r>
            <a:r>
              <a:rPr lang="en-US" sz="2500" dirty="0" smtClean="0">
                <a:latin typeface="DIN Offc" charset="0"/>
                <a:ea typeface="DIN Offc" charset="0"/>
                <a:cs typeface="DIN Offc" charset="0"/>
              </a:rPr>
              <a:t>I </a:t>
            </a:r>
            <a:r>
              <a:rPr lang="en-US" sz="2500" dirty="0">
                <a:latin typeface="DIN Offc" charset="0"/>
                <a:ea typeface="DIN Offc" charset="0"/>
                <a:cs typeface="DIN Offc" charset="0"/>
              </a:rPr>
              <a:t>guess I was only using my working </a:t>
            </a:r>
            <a:r>
              <a:rPr lang="en-US" sz="2500" dirty="0" smtClean="0">
                <a:latin typeface="DIN Offc" charset="0"/>
                <a:ea typeface="DIN Offc" charset="0"/>
                <a:cs typeface="DIN Offc" charset="0"/>
              </a:rPr>
              <a:t>memory</a:t>
            </a:r>
            <a:r>
              <a:rPr lang="en-US" sz="2500" dirty="0" smtClean="0">
                <a:latin typeface="DIN Offc" charset="0"/>
                <a:ea typeface="DIN Offc" charset="0"/>
                <a:cs typeface="DIN Offc" charset="0"/>
              </a:rPr>
              <a:t>.’</a:t>
            </a:r>
            <a:endParaRPr lang="en-US" sz="2500" dirty="0" smtClean="0">
              <a:latin typeface="DIN Offc" charset="0"/>
              <a:ea typeface="DIN Offc" charset="0"/>
              <a:cs typeface="DIN Offc" charset="0"/>
            </a:endParaRPr>
          </a:p>
          <a:p>
            <a:pPr marL="342900" indent="-342900">
              <a:buFont typeface="Arial" charset="0"/>
              <a:buChar char="•"/>
            </a:pPr>
            <a:endParaRPr lang="en-US" sz="2500" dirty="0" smtClean="0">
              <a:latin typeface="DIN Offc" charset="0"/>
              <a:ea typeface="DIN Offc" charset="0"/>
              <a:cs typeface="DIN Offc" charset="0"/>
            </a:endParaRPr>
          </a:p>
          <a:p>
            <a:r>
              <a:rPr lang="en-US" sz="2500" dirty="0" smtClean="0">
                <a:latin typeface="DIN Offc" charset="0"/>
                <a:ea typeface="DIN Offc" charset="0"/>
                <a:cs typeface="DIN Offc" charset="0"/>
              </a:rPr>
              <a:t>…</a:t>
            </a:r>
            <a:r>
              <a:rPr lang="en-US" sz="2500" dirty="0">
                <a:latin typeface="DIN Offc" charset="0"/>
                <a:ea typeface="DIN Offc" charset="0"/>
                <a:cs typeface="DIN Offc" charset="0"/>
              </a:rPr>
              <a:t>They offer to practice, study, take notes, or pay attention to ensure that connections will be made</a:t>
            </a:r>
            <a:r>
              <a:rPr lang="en-US" sz="2500" dirty="0" smtClean="0">
                <a:latin typeface="DIN Offc" charset="0"/>
                <a:ea typeface="DIN Offc" charset="0"/>
                <a:cs typeface="DIN Offc" charset="0"/>
              </a:rPr>
              <a:t>.”</a:t>
            </a:r>
            <a:endParaRPr lang="en-US" sz="2500" dirty="0">
              <a:latin typeface="DIN Offc" charset="0"/>
              <a:ea typeface="DIN Offc" charset="0"/>
              <a:cs typeface="DIN Offc" charset="0"/>
            </a:endParaRPr>
          </a:p>
        </p:txBody>
      </p:sp>
      <p:sp>
        <p:nvSpPr>
          <p:cNvPr id="72712" name="Rectangle 12"/>
          <p:cNvSpPr>
            <a:spLocks noGrp="1" noChangeArrowheads="1"/>
          </p:cNvSpPr>
          <p:nvPr>
            <p:ph type="title"/>
          </p:nvPr>
        </p:nvSpPr>
        <p:spPr>
          <a:xfrm>
            <a:off x="457200" y="609600"/>
            <a:ext cx="8229600" cy="1143000"/>
          </a:xfrm>
          <a:noFill/>
        </p:spPr>
        <p:txBody>
          <a:bodyPr/>
          <a:lstStyle/>
          <a:p>
            <a:pPr eaLnBrk="1" hangingPunct="1"/>
            <a:r>
              <a:rPr lang="en-US" dirty="0" smtClean="0"/>
              <a:t>Teacher </a:t>
            </a:r>
            <a:r>
              <a:rPr lang="en-US" dirty="0" smtClean="0"/>
              <a:t>Response to the question: </a:t>
            </a:r>
            <a:r>
              <a:rPr lang="en-US" b="0" dirty="0" smtClean="0"/>
              <a:t/>
            </a:r>
            <a:br>
              <a:rPr lang="en-US" b="0" dirty="0" smtClean="0"/>
            </a:br>
            <a:r>
              <a:rPr lang="en-US" sz="3200" b="0" dirty="0" smtClean="0"/>
              <a:t>Have you </a:t>
            </a:r>
            <a:r>
              <a:rPr lang="en-US" sz="3200" b="0" dirty="0" smtClean="0"/>
              <a:t>noticed </a:t>
            </a:r>
            <a:r>
              <a:rPr lang="en-US" sz="3200" b="0" dirty="0" smtClean="0"/>
              <a:t>changes in your students?</a:t>
            </a:r>
            <a:endParaRPr lang="en-US" sz="3200" b="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09600"/>
            <a:ext cx="8229600" cy="1143000"/>
          </a:xfrm>
        </p:spPr>
        <p:txBody>
          <a:bodyPr/>
          <a:lstStyle/>
          <a:p>
            <a:pPr eaLnBrk="1" hangingPunct="1"/>
            <a:r>
              <a:rPr lang="en-US" sz="3200" dirty="0" smtClean="0"/>
              <a:t>Why use Brainology</a:t>
            </a:r>
            <a:r>
              <a:rPr lang="en-US" sz="3200" baseline="30000" dirty="0" smtClean="0"/>
              <a:t>®</a:t>
            </a:r>
            <a:r>
              <a:rPr lang="en-US" sz="3200" dirty="0" smtClean="0"/>
              <a:t> to Motivate Students?</a:t>
            </a:r>
          </a:p>
        </p:txBody>
      </p:sp>
      <p:sp>
        <p:nvSpPr>
          <p:cNvPr id="53251" name="Rectangle 3"/>
          <p:cNvSpPr>
            <a:spLocks noGrp="1" noChangeArrowheads="1"/>
          </p:cNvSpPr>
          <p:nvPr>
            <p:ph idx="1"/>
          </p:nvPr>
        </p:nvSpPr>
        <p:spPr>
          <a:xfrm>
            <a:off x="228600" y="1905000"/>
            <a:ext cx="8915400" cy="4572000"/>
          </a:xfrm>
        </p:spPr>
        <p:txBody>
          <a:bodyPr/>
          <a:lstStyle/>
          <a:p>
            <a:pPr eaLnBrk="1" hangingPunct="1">
              <a:lnSpc>
                <a:spcPct val="90000"/>
              </a:lnSpc>
            </a:pPr>
            <a:r>
              <a:rPr lang="en-US" sz="2400" b="0" smtClean="0"/>
              <a:t>Research-based program fully focused on the growth mindset, which leads to motivation &amp; self-efficacy</a:t>
            </a:r>
          </a:p>
          <a:p>
            <a:pPr eaLnBrk="1" hangingPunct="1">
              <a:lnSpc>
                <a:spcPct val="90000"/>
              </a:lnSpc>
              <a:buFontTx/>
              <a:buNone/>
            </a:pPr>
            <a:endParaRPr lang="en-US" sz="2400" b="0" smtClean="0"/>
          </a:p>
          <a:p>
            <a:pPr eaLnBrk="1" hangingPunct="1">
              <a:lnSpc>
                <a:spcPct val="90000"/>
              </a:lnSpc>
            </a:pPr>
            <a:r>
              <a:rPr lang="en-US" sz="2400" b="0" smtClean="0"/>
              <a:t>Motivation &amp; self-efficacy are the most powerful levers to catalyze student learning</a:t>
            </a:r>
          </a:p>
          <a:p>
            <a:pPr eaLnBrk="1" hangingPunct="1">
              <a:lnSpc>
                <a:spcPct val="90000"/>
              </a:lnSpc>
              <a:buFontTx/>
              <a:buNone/>
            </a:pPr>
            <a:endParaRPr lang="en-US" sz="2400" b="0" smtClean="0"/>
          </a:p>
          <a:p>
            <a:pPr eaLnBrk="1" hangingPunct="1">
              <a:lnSpc>
                <a:spcPct val="90000"/>
              </a:lnSpc>
            </a:pPr>
            <a:r>
              <a:rPr lang="en-US" sz="2400" b="0" smtClean="0"/>
              <a:t>Engages students in a fun, interactive way, in relevant context, so that they’re receptive to it</a:t>
            </a:r>
          </a:p>
          <a:p>
            <a:pPr eaLnBrk="1" hangingPunct="1">
              <a:lnSpc>
                <a:spcPct val="90000"/>
              </a:lnSpc>
              <a:buFontTx/>
              <a:buNone/>
            </a:pPr>
            <a:endParaRPr lang="en-US" sz="2400" b="0" smtClean="0"/>
          </a:p>
          <a:p>
            <a:pPr eaLnBrk="1" hangingPunct="1">
              <a:lnSpc>
                <a:spcPct val="90000"/>
              </a:lnSpc>
            </a:pPr>
            <a:r>
              <a:rPr lang="en-US" sz="2400" b="0" smtClean="0"/>
              <a:t>Ensures, consistent, comprehensive, high quality delivery across classrooms, schools and districts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3813" y="5105400"/>
            <a:ext cx="1500187" cy="1236663"/>
          </a:xfrm>
          <a:prstGeom prst="rect">
            <a:avLst/>
          </a:prstGeom>
          <a:noFill/>
          <a:ln w="9525">
            <a:noFill/>
            <a:miter lim="800000"/>
            <a:headEnd/>
            <a:tailEnd/>
          </a:ln>
        </p:spPr>
      </p:pic>
      <p:pic>
        <p:nvPicPr>
          <p:cNvPr id="23555" name="Picture 23" descr="logo_tm_bluelig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05062" y="1981200"/>
            <a:ext cx="4357688" cy="1636713"/>
          </a:xfrm>
          <a:prstGeom prst="rect">
            <a:avLst/>
          </a:prstGeom>
          <a:noFill/>
          <a:ln w="9525">
            <a:noFill/>
            <a:miter lim="800000"/>
            <a:headEnd/>
            <a:tailEnd/>
          </a:ln>
        </p:spPr>
      </p:pic>
      <p:sp>
        <p:nvSpPr>
          <p:cNvPr id="23556" name="Rectangle 27"/>
          <p:cNvSpPr>
            <a:spLocks noGrp="1" noChangeArrowheads="1"/>
          </p:cNvSpPr>
          <p:nvPr>
            <p:ph type="title"/>
          </p:nvPr>
        </p:nvSpPr>
        <p:spPr>
          <a:xfrm>
            <a:off x="304800" y="838200"/>
            <a:ext cx="8229600" cy="1143000"/>
          </a:xfrm>
          <a:noFill/>
        </p:spPr>
        <p:txBody>
          <a:bodyPr/>
          <a:lstStyle/>
          <a:p>
            <a:pPr algn="ctr" eaLnBrk="1" hangingPunct="1"/>
            <a:r>
              <a:rPr lang="en-US" sz="4800" smtClean="0"/>
              <a:t>Thank you!</a:t>
            </a:r>
          </a:p>
        </p:txBody>
      </p:sp>
      <p:sp>
        <p:nvSpPr>
          <p:cNvPr id="23557" name="Text Box 28"/>
          <p:cNvSpPr txBox="1">
            <a:spLocks noChangeArrowheads="1"/>
          </p:cNvSpPr>
          <p:nvPr/>
        </p:nvSpPr>
        <p:spPr bwMode="auto">
          <a:xfrm>
            <a:off x="6734175" y="2286000"/>
            <a:ext cx="609600" cy="244475"/>
          </a:xfrm>
          <a:prstGeom prst="rect">
            <a:avLst/>
          </a:prstGeom>
          <a:noFill/>
          <a:ln w="9525">
            <a:noFill/>
            <a:miter lim="800000"/>
            <a:headEnd/>
            <a:tailEnd/>
          </a:ln>
        </p:spPr>
        <p:txBody>
          <a:bodyPr>
            <a:spAutoFit/>
          </a:bodyPr>
          <a:lstStyle/>
          <a:p>
            <a:pPr>
              <a:spcBef>
                <a:spcPct val="50000"/>
              </a:spcBef>
            </a:pPr>
            <a:r>
              <a:rPr lang="en-US" sz="1000" b="1">
                <a:solidFill>
                  <a:srgbClr val="4F81BD"/>
                </a:solidFill>
              </a:rPr>
              <a:t>®</a:t>
            </a:r>
          </a:p>
        </p:txBody>
      </p:sp>
      <p:sp>
        <p:nvSpPr>
          <p:cNvPr id="23558" name="TextBox 11"/>
          <p:cNvSpPr txBox="1">
            <a:spLocks noChangeArrowheads="1"/>
          </p:cNvSpPr>
          <p:nvPr/>
        </p:nvSpPr>
        <p:spPr bwMode="auto">
          <a:xfrm>
            <a:off x="876300" y="3659614"/>
            <a:ext cx="7086600" cy="830997"/>
          </a:xfrm>
          <a:prstGeom prst="rect">
            <a:avLst/>
          </a:prstGeom>
          <a:noFill/>
          <a:ln w="9525">
            <a:noFill/>
            <a:miter lim="800000"/>
            <a:headEnd/>
            <a:tailEnd/>
          </a:ln>
        </p:spPr>
        <p:txBody>
          <a:bodyPr wrap="square">
            <a:spAutoFit/>
          </a:bodyPr>
          <a:lstStyle/>
          <a:p>
            <a:pPr algn="ctr"/>
            <a:r>
              <a:rPr lang="en-US" smtClean="0">
                <a:latin typeface="DIN Offc" charset="0"/>
                <a:ea typeface="DIN Offc" charset="0"/>
                <a:cs typeface="DIN Offc" charset="0"/>
              </a:rPr>
              <a:t>www.mindsetworks.com</a:t>
            </a:r>
            <a:endParaRPr lang="en-US" dirty="0">
              <a:latin typeface="DIN Offc" charset="0"/>
              <a:ea typeface="DIN Offc" charset="0"/>
              <a:cs typeface="DIN Offc"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3" cstate="print"/>
          <a:srcRect/>
          <a:stretch>
            <a:fillRect/>
          </a:stretch>
        </p:blipFill>
        <p:spPr bwMode="auto">
          <a:xfrm>
            <a:off x="533400" y="1143000"/>
            <a:ext cx="8124687"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828800"/>
            <a:ext cx="5334000" cy="2971800"/>
          </a:xfrm>
          <a:prstGeom prst="rect">
            <a:avLst/>
          </a:prstGeom>
          <a:noFill/>
          <a:ln w="9525">
            <a:noFill/>
            <a:miter lim="800000"/>
            <a:headEnd/>
            <a:tailEnd/>
          </a:ln>
        </p:spPr>
      </p:pic>
      <p:grpSp>
        <p:nvGrpSpPr>
          <p:cNvPr id="28" name="Group 27"/>
          <p:cNvGrpSpPr/>
          <p:nvPr/>
        </p:nvGrpSpPr>
        <p:grpSpPr>
          <a:xfrm>
            <a:off x="2057400" y="668179"/>
            <a:ext cx="5638800" cy="5885021"/>
            <a:chOff x="2590800" y="5410200"/>
            <a:chExt cx="5638800" cy="5885021"/>
          </a:xfrm>
        </p:grpSpPr>
        <p:pic>
          <p:nvPicPr>
            <p:cNvPr id="2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0" y="5410200"/>
              <a:ext cx="5638800" cy="5638800"/>
            </a:xfrm>
            <a:prstGeom prst="rect">
              <a:avLst/>
            </a:prstGeom>
            <a:noFill/>
            <a:ln w="9525">
              <a:noFill/>
              <a:miter lim="800000"/>
              <a:headEnd/>
              <a:tailEnd/>
            </a:ln>
          </p:spPr>
        </p:pic>
        <p:sp>
          <p:nvSpPr>
            <p:cNvPr id="27" name="Rectangle 26"/>
            <p:cNvSpPr/>
            <p:nvPr/>
          </p:nvSpPr>
          <p:spPr>
            <a:xfrm>
              <a:off x="2590800" y="11049000"/>
              <a:ext cx="3429000" cy="246221"/>
            </a:xfrm>
            <a:prstGeom prst="rect">
              <a:avLst/>
            </a:prstGeom>
          </p:spPr>
          <p:txBody>
            <a:bodyPr wrap="square">
              <a:spAutoFit/>
            </a:bodyPr>
            <a:lstStyle/>
            <a:p>
              <a:r>
                <a:rPr lang="en-US" sz="1000" dirty="0" smtClean="0"/>
                <a:t>Lenore M. </a:t>
              </a:r>
              <a:r>
                <a:rPr lang="en-US" sz="1000" dirty="0" err="1" smtClean="0"/>
                <a:t>Edman</a:t>
              </a:r>
              <a:r>
                <a:rPr lang="en-US" sz="1000" dirty="0" smtClean="0"/>
                <a:t>, </a:t>
              </a:r>
              <a:r>
                <a:rPr lang="en-US" sz="1000" dirty="0" smtClean="0">
                  <a:hlinkClick r:id="rId5"/>
                </a:rPr>
                <a:t>www.evilmadscientist.com</a:t>
              </a:r>
              <a:endParaRPr lang="en-US" sz="1000" dirty="0"/>
            </a:p>
          </p:txBody>
        </p:sp>
      </p:grpSp>
      <p:grpSp>
        <p:nvGrpSpPr>
          <p:cNvPr id="17" name="Group 16"/>
          <p:cNvGrpSpPr/>
          <p:nvPr/>
        </p:nvGrpSpPr>
        <p:grpSpPr>
          <a:xfrm>
            <a:off x="-3733800" y="3429000"/>
            <a:ext cx="3429000" cy="3733800"/>
            <a:chOff x="-5257800" y="3124200"/>
            <a:chExt cx="3429000" cy="3733800"/>
          </a:xfrm>
        </p:grpSpPr>
        <p:pic>
          <p:nvPicPr>
            <p:cNvPr id="1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1600" y="3124200"/>
              <a:ext cx="2971800" cy="3511550"/>
            </a:xfrm>
            <a:prstGeom prst="rect">
              <a:avLst/>
            </a:prstGeom>
            <a:noFill/>
            <a:ln w="9525">
              <a:noFill/>
              <a:miter lim="800000"/>
              <a:headEnd/>
              <a:tailEnd/>
            </a:ln>
          </p:spPr>
        </p:pic>
        <p:sp>
          <p:nvSpPr>
            <p:cNvPr id="12" name="Rectangle 11"/>
            <p:cNvSpPr/>
            <p:nvPr/>
          </p:nvSpPr>
          <p:spPr>
            <a:xfrm>
              <a:off x="-5257800" y="6611779"/>
              <a:ext cx="3429000" cy="246221"/>
            </a:xfrm>
            <a:prstGeom prst="rect">
              <a:avLst/>
            </a:prstGeom>
          </p:spPr>
          <p:txBody>
            <a:bodyPr wrap="square">
              <a:spAutoFit/>
            </a:bodyPr>
            <a:lstStyle/>
            <a:p>
              <a:r>
                <a:rPr lang="en-US" sz="1000" dirty="0" err="1" smtClean="0"/>
                <a:t>Windell</a:t>
              </a:r>
              <a:r>
                <a:rPr lang="en-US" sz="1000" dirty="0" smtClean="0"/>
                <a:t> H. </a:t>
              </a:r>
              <a:r>
                <a:rPr lang="en-US" sz="1000" dirty="0" err="1" smtClean="0"/>
                <a:t>Oskay</a:t>
              </a:r>
              <a:r>
                <a:rPr lang="en-US" sz="1000" dirty="0" smtClean="0"/>
                <a:t>, </a:t>
              </a:r>
              <a:r>
                <a:rPr lang="en-US" sz="1000" dirty="0" smtClean="0">
                  <a:hlinkClick r:id="rId5"/>
                </a:rPr>
                <a:t>www.evilmadscientist.com</a:t>
              </a:r>
              <a:endParaRPr lang="en-US" sz="1000" dirty="0"/>
            </a:p>
          </p:txBody>
        </p:sp>
      </p:grpSp>
      <p:grpSp>
        <p:nvGrpSpPr>
          <p:cNvPr id="20" name="Group 19"/>
          <p:cNvGrpSpPr/>
          <p:nvPr/>
        </p:nvGrpSpPr>
        <p:grpSpPr>
          <a:xfrm>
            <a:off x="228600" y="533400"/>
            <a:ext cx="4724400" cy="4208621"/>
            <a:chOff x="3962400" y="1828800"/>
            <a:chExt cx="4724400" cy="4208621"/>
          </a:xfrm>
        </p:grpSpPr>
        <p:pic>
          <p:nvPicPr>
            <p:cNvPr id="1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2400" y="1828800"/>
              <a:ext cx="4724400" cy="3962400"/>
            </a:xfrm>
            <a:prstGeom prst="rect">
              <a:avLst/>
            </a:prstGeom>
            <a:noFill/>
            <a:ln w="9525">
              <a:noFill/>
              <a:miter lim="800000"/>
              <a:headEnd/>
              <a:tailEnd/>
            </a:ln>
          </p:spPr>
        </p:pic>
        <p:sp>
          <p:nvSpPr>
            <p:cNvPr id="19" name="Rectangle 18"/>
            <p:cNvSpPr/>
            <p:nvPr/>
          </p:nvSpPr>
          <p:spPr>
            <a:xfrm>
              <a:off x="3962400" y="5791200"/>
              <a:ext cx="3429000" cy="246221"/>
            </a:xfrm>
            <a:prstGeom prst="rect">
              <a:avLst/>
            </a:prstGeom>
          </p:spPr>
          <p:txBody>
            <a:bodyPr wrap="square">
              <a:spAutoFit/>
            </a:bodyPr>
            <a:lstStyle/>
            <a:p>
              <a:r>
                <a:rPr lang="en-US" sz="1000" dirty="0" err="1" smtClean="0"/>
                <a:t>Windell</a:t>
              </a:r>
              <a:r>
                <a:rPr lang="en-US" sz="1000" dirty="0" smtClean="0"/>
                <a:t> H. </a:t>
              </a:r>
              <a:r>
                <a:rPr lang="en-US" sz="1000" dirty="0" err="1" smtClean="0"/>
                <a:t>Oskay</a:t>
              </a:r>
              <a:r>
                <a:rPr lang="en-US" sz="1000" dirty="0" smtClean="0"/>
                <a:t>, </a:t>
              </a:r>
              <a:r>
                <a:rPr lang="en-US" sz="1000" dirty="0" smtClean="0">
                  <a:hlinkClick r:id="rId5"/>
                </a:rPr>
                <a:t>www.evilmadscientist.com</a:t>
              </a:r>
              <a:endParaRPr lang="en-US" sz="1000" dirty="0"/>
            </a:p>
          </p:txBody>
        </p:sp>
      </p:grpSp>
      <p:grpSp>
        <p:nvGrpSpPr>
          <p:cNvPr id="16" name="Group 15"/>
          <p:cNvGrpSpPr/>
          <p:nvPr/>
        </p:nvGrpSpPr>
        <p:grpSpPr>
          <a:xfrm>
            <a:off x="990600" y="2115979"/>
            <a:ext cx="6502400" cy="4742021"/>
            <a:chOff x="-5638800" y="228600"/>
            <a:chExt cx="6502400" cy="4742021"/>
          </a:xfrm>
        </p:grpSpPr>
        <p:pic>
          <p:nvPicPr>
            <p:cNvPr id="14"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38800" y="228600"/>
              <a:ext cx="6502400" cy="4495800"/>
            </a:xfrm>
            <a:prstGeom prst="rect">
              <a:avLst/>
            </a:prstGeom>
            <a:noFill/>
            <a:ln w="9525">
              <a:noFill/>
              <a:miter lim="800000"/>
              <a:headEnd/>
              <a:tailEnd/>
            </a:ln>
          </p:spPr>
        </p:pic>
        <p:sp>
          <p:nvSpPr>
            <p:cNvPr id="15" name="Rectangle 14"/>
            <p:cNvSpPr/>
            <p:nvPr/>
          </p:nvSpPr>
          <p:spPr>
            <a:xfrm>
              <a:off x="-5562600" y="4724400"/>
              <a:ext cx="3429000" cy="246221"/>
            </a:xfrm>
            <a:prstGeom prst="rect">
              <a:avLst/>
            </a:prstGeom>
          </p:spPr>
          <p:txBody>
            <a:bodyPr wrap="square">
              <a:spAutoFit/>
            </a:bodyPr>
            <a:lstStyle/>
            <a:p>
              <a:r>
                <a:rPr lang="en-US" sz="1000" dirty="0" err="1" smtClean="0"/>
                <a:t>Windell</a:t>
              </a:r>
              <a:r>
                <a:rPr lang="en-US" sz="1000" dirty="0" smtClean="0"/>
                <a:t> H. </a:t>
              </a:r>
              <a:r>
                <a:rPr lang="en-US" sz="1000" dirty="0" err="1" smtClean="0"/>
                <a:t>Oskay</a:t>
              </a:r>
              <a:r>
                <a:rPr lang="en-US" sz="1000" dirty="0" smtClean="0"/>
                <a:t>, </a:t>
              </a:r>
              <a:r>
                <a:rPr lang="en-US" sz="1000" dirty="0" smtClean="0">
                  <a:hlinkClick r:id="rId5"/>
                </a:rPr>
                <a:t>www.evilmadscientist.com</a:t>
              </a:r>
              <a:endParaRPr lang="en-US" sz="1000" dirty="0"/>
            </a:p>
          </p:txBody>
        </p:sp>
      </p:grpSp>
      <p:grpSp>
        <p:nvGrpSpPr>
          <p:cNvPr id="26" name="Group 25"/>
          <p:cNvGrpSpPr/>
          <p:nvPr/>
        </p:nvGrpSpPr>
        <p:grpSpPr>
          <a:xfrm>
            <a:off x="9525000" y="1676400"/>
            <a:ext cx="4086225" cy="3313887"/>
            <a:chOff x="1323975" y="2799734"/>
            <a:chExt cx="4086225" cy="3313887"/>
          </a:xfrm>
        </p:grpSpPr>
        <p:pic>
          <p:nvPicPr>
            <p:cNvPr id="24"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23975" y="2799734"/>
              <a:ext cx="4086225" cy="3067665"/>
            </a:xfrm>
            <a:prstGeom prst="rect">
              <a:avLst/>
            </a:prstGeom>
            <a:noFill/>
            <a:ln w="9525">
              <a:noFill/>
              <a:miter lim="800000"/>
              <a:headEnd/>
              <a:tailEnd/>
            </a:ln>
          </p:spPr>
        </p:pic>
        <p:sp>
          <p:nvSpPr>
            <p:cNvPr id="25" name="Rectangle 24"/>
            <p:cNvSpPr/>
            <p:nvPr/>
          </p:nvSpPr>
          <p:spPr>
            <a:xfrm>
              <a:off x="1447800" y="5867400"/>
              <a:ext cx="3429000" cy="246221"/>
            </a:xfrm>
            <a:prstGeom prst="rect">
              <a:avLst/>
            </a:prstGeom>
          </p:spPr>
          <p:txBody>
            <a:bodyPr wrap="square">
              <a:spAutoFit/>
            </a:bodyPr>
            <a:lstStyle/>
            <a:p>
              <a:r>
                <a:rPr lang="en-US" sz="1000" dirty="0" err="1" smtClean="0"/>
                <a:t>Windell</a:t>
              </a:r>
              <a:r>
                <a:rPr lang="en-US" sz="1000" dirty="0" smtClean="0"/>
                <a:t> H. </a:t>
              </a:r>
              <a:r>
                <a:rPr lang="en-US" sz="1000" dirty="0" err="1" smtClean="0"/>
                <a:t>Oskay</a:t>
              </a:r>
              <a:r>
                <a:rPr lang="en-US" sz="1000" dirty="0" smtClean="0"/>
                <a:t>, </a:t>
              </a:r>
              <a:r>
                <a:rPr lang="en-US" sz="1000" dirty="0" smtClean="0">
                  <a:hlinkClick r:id="rId5"/>
                </a:rPr>
                <a:t>www.evilmadscientist.com</a:t>
              </a:r>
              <a:endParaRPr lang="en-US" sz="1000" dirty="0"/>
            </a:p>
          </p:txBody>
        </p:sp>
      </p:grpSp>
      <p:pic>
        <p:nvPicPr>
          <p:cNvPr id="105474"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372600" y="-1143000"/>
            <a:ext cx="4953000" cy="3535363"/>
          </a:xfrm>
          <a:prstGeom prst="rect">
            <a:avLst/>
          </a:prstGeom>
          <a:noFill/>
          <a:ln w="9525">
            <a:noFill/>
            <a:miter lim="800000"/>
            <a:headEnd/>
            <a:tailEnd/>
          </a:ln>
        </p:spPr>
      </p:pic>
      <p:grpSp>
        <p:nvGrpSpPr>
          <p:cNvPr id="32" name="Group 31"/>
          <p:cNvGrpSpPr/>
          <p:nvPr/>
        </p:nvGrpSpPr>
        <p:grpSpPr>
          <a:xfrm>
            <a:off x="5105400" y="3733800"/>
            <a:ext cx="4572000" cy="2884795"/>
            <a:chOff x="3276600" y="333226"/>
            <a:chExt cx="4572000" cy="2884795"/>
          </a:xfrm>
        </p:grpSpPr>
        <p:pic>
          <p:nvPicPr>
            <p:cNvPr id="30"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76600" y="333226"/>
              <a:ext cx="3570063" cy="2632224"/>
            </a:xfrm>
            <a:prstGeom prst="rect">
              <a:avLst/>
            </a:prstGeom>
            <a:noFill/>
            <a:ln w="9525">
              <a:noFill/>
              <a:miter lim="800000"/>
              <a:headEnd/>
              <a:tailEnd/>
            </a:ln>
          </p:spPr>
        </p:pic>
        <p:sp>
          <p:nvSpPr>
            <p:cNvPr id="31" name="Rectangle 30"/>
            <p:cNvSpPr/>
            <p:nvPr/>
          </p:nvSpPr>
          <p:spPr>
            <a:xfrm>
              <a:off x="3276600" y="2971800"/>
              <a:ext cx="4572000" cy="246221"/>
            </a:xfrm>
            <a:prstGeom prst="rect">
              <a:avLst/>
            </a:prstGeom>
          </p:spPr>
          <p:txBody>
            <a:bodyPr>
              <a:spAutoFit/>
            </a:bodyPr>
            <a:lstStyle/>
            <a:p>
              <a:r>
                <a:rPr lang="en-US" sz="1000" dirty="0" smtClean="0"/>
                <a:t>Lori </a:t>
              </a:r>
              <a:r>
                <a:rPr lang="en-US" sz="1000" dirty="0" err="1" smtClean="0"/>
                <a:t>Greig</a:t>
              </a:r>
              <a:endParaRPr lang="en-US" sz="1000" dirty="0"/>
            </a:p>
          </p:txBody>
        </p:sp>
      </p:grpSp>
      <p:pic>
        <p:nvPicPr>
          <p:cNvPr id="5129" name="Picture 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95400" y="914400"/>
            <a:ext cx="6465887" cy="5113338"/>
          </a:xfrm>
          <a:prstGeom prst="rect">
            <a:avLst/>
          </a:prstGeom>
          <a:noFill/>
          <a:ln w="9525">
            <a:noFill/>
            <a:miter lim="800000"/>
            <a:headEnd/>
            <a:tailEnd/>
          </a:ln>
        </p:spPr>
      </p:pic>
      <p:pic>
        <p:nvPicPr>
          <p:cNvPr id="10"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191000" y="3352800"/>
            <a:ext cx="4572000" cy="3036888"/>
          </a:xfrm>
          <a:prstGeom prst="rect">
            <a:avLst/>
          </a:prstGeom>
          <a:noFill/>
          <a:ln w="9525">
            <a:noFill/>
            <a:miter lim="800000"/>
            <a:headEnd/>
            <a:tailEnd/>
          </a:ln>
        </p:spPr>
      </p:pic>
      <p:grpSp>
        <p:nvGrpSpPr>
          <p:cNvPr id="35" name="Group 34"/>
          <p:cNvGrpSpPr/>
          <p:nvPr/>
        </p:nvGrpSpPr>
        <p:grpSpPr>
          <a:xfrm>
            <a:off x="2743200" y="914400"/>
            <a:ext cx="3200400" cy="5319795"/>
            <a:chOff x="5791200" y="2133600"/>
            <a:chExt cx="1752600" cy="2913221"/>
          </a:xfrm>
        </p:grpSpPr>
        <p:pic>
          <p:nvPicPr>
            <p:cNvPr id="33" name="Picture 2" descr="http://farm4.static.flickr.com/3126/2665725982_c20be8dd94_o.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791200" y="2133600"/>
              <a:ext cx="1752600" cy="2667000"/>
            </a:xfrm>
            <a:prstGeom prst="rect">
              <a:avLst/>
            </a:prstGeom>
            <a:noFill/>
          </p:spPr>
        </p:pic>
        <p:sp>
          <p:nvSpPr>
            <p:cNvPr id="34" name="Rectangle 33"/>
            <p:cNvSpPr/>
            <p:nvPr/>
          </p:nvSpPr>
          <p:spPr>
            <a:xfrm>
              <a:off x="5867400" y="4800600"/>
              <a:ext cx="1219200" cy="246221"/>
            </a:xfrm>
            <a:prstGeom prst="rect">
              <a:avLst/>
            </a:prstGeom>
          </p:spPr>
          <p:txBody>
            <a:bodyPr wrap="square">
              <a:spAutoFit/>
            </a:bodyPr>
            <a:lstStyle/>
            <a:p>
              <a:r>
                <a:rPr lang="en-US" sz="1000" dirty="0" err="1" smtClean="0"/>
                <a:t>Lcrward</a:t>
              </a:r>
              <a:endParaRPr lang="en-US"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lide(from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lide(fromBottom)">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slide(fromRigh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5129"/>
                                        </p:tgtEl>
                                        <p:attrNameLst>
                                          <p:attrName>style.visibility</p:attrName>
                                        </p:attrNameLst>
                                      </p:cBhvr>
                                      <p:to>
                                        <p:strVal val="visible"/>
                                      </p:to>
                                    </p:set>
                                    <p:anim calcmode="lin" valueType="num">
                                      <p:cBhvr>
                                        <p:cTn id="27" dur="500" fill="hold"/>
                                        <p:tgtEl>
                                          <p:spTgt spid="5129"/>
                                        </p:tgtEl>
                                        <p:attrNameLst>
                                          <p:attrName>ppt_w</p:attrName>
                                        </p:attrNameLst>
                                      </p:cBhvr>
                                      <p:tavLst>
                                        <p:tav tm="0">
                                          <p:val>
                                            <p:fltVal val="0"/>
                                          </p:val>
                                        </p:tav>
                                        <p:tav tm="100000">
                                          <p:val>
                                            <p:strVal val="#ppt_w"/>
                                          </p:val>
                                        </p:tav>
                                      </p:tavLst>
                                    </p:anim>
                                    <p:anim calcmode="lin" valueType="num">
                                      <p:cBhvr>
                                        <p:cTn id="28" dur="500" fill="hold"/>
                                        <p:tgtEl>
                                          <p:spTgt spid="5129"/>
                                        </p:tgtEl>
                                        <p:attrNameLst>
                                          <p:attrName>ppt_h</p:attrName>
                                        </p:attrNameLst>
                                      </p:cBhvr>
                                      <p:tavLst>
                                        <p:tav tm="0">
                                          <p:val>
                                            <p:fltVal val="0"/>
                                          </p:val>
                                        </p:tav>
                                        <p:tav tm="100000">
                                          <p:val>
                                            <p:strVal val="#ppt_h"/>
                                          </p:val>
                                        </p:tav>
                                      </p:tavLst>
                                    </p:anim>
                                    <p:animEffect transition="in" filter="fade">
                                      <p:cBhvr>
                                        <p:cTn id="29" dur="500"/>
                                        <p:tgtEl>
                                          <p:spTgt spid="512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1000" y="1066800"/>
            <a:ext cx="4013200" cy="3218021"/>
            <a:chOff x="381000" y="1066800"/>
            <a:chExt cx="4013200" cy="3218021"/>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066800"/>
              <a:ext cx="4013200" cy="3009900"/>
            </a:xfrm>
            <a:prstGeom prst="rect">
              <a:avLst/>
            </a:prstGeom>
            <a:noFill/>
            <a:ln w="9525">
              <a:noFill/>
              <a:miter lim="800000"/>
              <a:headEnd/>
              <a:tailEnd/>
            </a:ln>
          </p:spPr>
        </p:pic>
        <p:sp>
          <p:nvSpPr>
            <p:cNvPr id="7" name="Rectangle 6"/>
            <p:cNvSpPr/>
            <p:nvPr/>
          </p:nvSpPr>
          <p:spPr>
            <a:xfrm>
              <a:off x="381000" y="4038600"/>
              <a:ext cx="1600200" cy="246221"/>
            </a:xfrm>
            <a:prstGeom prst="rect">
              <a:avLst/>
            </a:prstGeom>
          </p:spPr>
          <p:txBody>
            <a:bodyPr wrap="square">
              <a:spAutoFit/>
            </a:bodyPr>
            <a:lstStyle/>
            <a:p>
              <a:r>
                <a:rPr lang="en-US" sz="1000" dirty="0" err="1" smtClean="0"/>
                <a:t>eyeliam</a:t>
              </a:r>
              <a:endParaRPr lang="en-US" sz="1000" dirty="0"/>
            </a:p>
          </p:txBody>
        </p:sp>
      </p:grpSp>
      <p:grpSp>
        <p:nvGrpSpPr>
          <p:cNvPr id="9" name="Group 8"/>
          <p:cNvGrpSpPr/>
          <p:nvPr/>
        </p:nvGrpSpPr>
        <p:grpSpPr>
          <a:xfrm>
            <a:off x="4800600" y="2743200"/>
            <a:ext cx="3756925" cy="3810000"/>
            <a:chOff x="4800600" y="2743200"/>
            <a:chExt cx="3756925" cy="3810000"/>
          </a:xfrm>
        </p:grpSpPr>
        <p:pic>
          <p:nvPicPr>
            <p:cNvPr id="5" name="Picture 2" descr="http://farm1.static.flickr.com/229/444565703_16998fd3b3_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2743200"/>
              <a:ext cx="3756925" cy="3567774"/>
            </a:xfrm>
            <a:prstGeom prst="rect">
              <a:avLst/>
            </a:prstGeom>
            <a:noFill/>
          </p:spPr>
        </p:pic>
        <p:sp>
          <p:nvSpPr>
            <p:cNvPr id="8" name="Rectangle 7"/>
            <p:cNvSpPr/>
            <p:nvPr/>
          </p:nvSpPr>
          <p:spPr>
            <a:xfrm>
              <a:off x="4800600" y="6306979"/>
              <a:ext cx="2743200" cy="246221"/>
            </a:xfrm>
            <a:prstGeom prst="rect">
              <a:avLst/>
            </a:prstGeom>
          </p:spPr>
          <p:txBody>
            <a:bodyPr wrap="square">
              <a:spAutoFit/>
            </a:bodyPr>
            <a:lstStyle/>
            <a:p>
              <a:r>
                <a:rPr lang="en-US" sz="1000" dirty="0" smtClean="0"/>
                <a:t>Neeta Lind</a:t>
              </a:r>
              <a:endParaRPr lang="en-US" sz="10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0" y="-1420813"/>
            <a:ext cx="4318000" cy="2841625"/>
          </a:xfrm>
          <a:prstGeom prst="rect">
            <a:avLst/>
          </a:prstGeom>
          <a:noFill/>
          <a:ln w="9525">
            <a:noFill/>
            <a:miter lim="800000"/>
            <a:headEnd/>
            <a:tailEnd/>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76200"/>
            <a:ext cx="2667000" cy="6172200"/>
          </a:xfrm>
          <a:prstGeom prst="rect">
            <a:avLst/>
          </a:prstGeom>
          <a:noFill/>
          <a:ln w="9525">
            <a:noFill/>
            <a:miter lim="800000"/>
            <a:headEnd/>
            <a:tailEnd/>
          </a:ln>
        </p:spPr>
      </p:pic>
      <p:sp>
        <p:nvSpPr>
          <p:cNvPr id="7" name="Rectangle 6"/>
          <p:cNvSpPr/>
          <p:nvPr/>
        </p:nvSpPr>
        <p:spPr>
          <a:xfrm>
            <a:off x="5791200" y="6248400"/>
            <a:ext cx="2438400" cy="246221"/>
          </a:xfrm>
          <a:prstGeom prst="rect">
            <a:avLst/>
          </a:prstGeom>
        </p:spPr>
        <p:txBody>
          <a:bodyPr wrap="square">
            <a:spAutoFit/>
          </a:bodyPr>
          <a:lstStyle/>
          <a:p>
            <a:r>
              <a:rPr lang="en-US" sz="1000" dirty="0" smtClean="0"/>
              <a:t>Ron </a:t>
            </a:r>
            <a:r>
              <a:rPr lang="en-US" sz="1000" dirty="0" err="1" smtClean="0"/>
              <a:t>Sombilon</a:t>
            </a:r>
            <a:r>
              <a:rPr lang="en-US" sz="1000" dirty="0" smtClean="0"/>
              <a:t> </a:t>
            </a:r>
            <a:endParaRPr lang="en-US" sz="1000" dirty="0"/>
          </a:p>
        </p:txBody>
      </p:sp>
      <p:sp>
        <p:nvSpPr>
          <p:cNvPr id="8" name="Rectangle 7"/>
          <p:cNvSpPr/>
          <p:nvPr/>
        </p:nvSpPr>
        <p:spPr>
          <a:xfrm>
            <a:off x="1447800" y="6611779"/>
            <a:ext cx="2743200" cy="246221"/>
          </a:xfrm>
          <a:prstGeom prst="rect">
            <a:avLst/>
          </a:prstGeom>
        </p:spPr>
        <p:txBody>
          <a:bodyPr wrap="square">
            <a:spAutoFit/>
          </a:bodyPr>
          <a:lstStyle/>
          <a:p>
            <a:r>
              <a:rPr lang="en-US" sz="1000" dirty="0" smtClean="0"/>
              <a:t>Steve </a:t>
            </a:r>
            <a:r>
              <a:rPr lang="en-US" sz="1000" dirty="0" err="1" smtClean="0"/>
              <a:t>Jurvetson</a:t>
            </a:r>
            <a:r>
              <a:rPr lang="en-US" sz="1000" dirty="0" smtClean="0"/>
              <a:t> </a:t>
            </a:r>
            <a:endParaRPr lang="en-US" sz="1000" dirty="0"/>
          </a:p>
        </p:txBody>
      </p:sp>
      <p:grpSp>
        <p:nvGrpSpPr>
          <p:cNvPr id="10" name="Group 9"/>
          <p:cNvGrpSpPr/>
          <p:nvPr/>
        </p:nvGrpSpPr>
        <p:grpSpPr>
          <a:xfrm>
            <a:off x="381000" y="820579"/>
            <a:ext cx="4572000" cy="5123021"/>
            <a:chOff x="-3962400" y="0"/>
            <a:chExt cx="4572000" cy="5123021"/>
          </a:xfrm>
        </p:grpSpPr>
        <p:pic>
          <p:nvPicPr>
            <p:cNvPr id="4" name="Picture 2" descr="File:Dance practice in Thailan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0"/>
              <a:ext cx="4572000" cy="4876800"/>
            </a:xfrm>
            <a:prstGeom prst="rect">
              <a:avLst/>
            </a:prstGeom>
            <a:noFill/>
          </p:spPr>
        </p:pic>
        <p:sp>
          <p:nvSpPr>
            <p:cNvPr id="9" name="Rectangle 8"/>
            <p:cNvSpPr/>
            <p:nvPr/>
          </p:nvSpPr>
          <p:spPr>
            <a:xfrm>
              <a:off x="-3962400" y="4876800"/>
              <a:ext cx="2743200" cy="246221"/>
            </a:xfrm>
            <a:prstGeom prst="rect">
              <a:avLst/>
            </a:prstGeom>
          </p:spPr>
          <p:txBody>
            <a:bodyPr wrap="square">
              <a:spAutoFit/>
            </a:bodyPr>
            <a:lstStyle/>
            <a:p>
              <a:r>
                <a:rPr lang="en-US" sz="1000" dirty="0" smtClean="0"/>
                <a:t>Steve </a:t>
              </a:r>
              <a:r>
                <a:rPr lang="en-US" sz="1000" dirty="0" err="1" smtClean="0"/>
                <a:t>Jurvetson</a:t>
              </a:r>
              <a:r>
                <a:rPr lang="en-US" sz="1000" dirty="0" smtClean="0"/>
                <a:t> </a:t>
              </a:r>
              <a:endParaRPr lang="en-US"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0" y="-1420813"/>
            <a:ext cx="4318000" cy="2841625"/>
          </a:xfrm>
          <a:prstGeom prst="rect">
            <a:avLst/>
          </a:prstGeom>
          <a:noFill/>
          <a:ln w="9525">
            <a:noFill/>
            <a:miter lim="800000"/>
            <a:headEnd/>
            <a:tailEnd/>
          </a:ln>
        </p:spPr>
      </p:pic>
      <p:grpSp>
        <p:nvGrpSpPr>
          <p:cNvPr id="11" name="Group 10"/>
          <p:cNvGrpSpPr/>
          <p:nvPr/>
        </p:nvGrpSpPr>
        <p:grpSpPr>
          <a:xfrm>
            <a:off x="381000" y="762000"/>
            <a:ext cx="4648200" cy="5046821"/>
            <a:chOff x="-3962400" y="-533400"/>
            <a:chExt cx="4648200" cy="5046821"/>
          </a:xfrm>
        </p:grpSpPr>
        <p:pic>
          <p:nvPicPr>
            <p:cNvPr id="7" name="Picture 2" descr="http://farm4.static.flickr.com/3150/2835842733_3c036bc1d1_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533400"/>
              <a:ext cx="4569246" cy="4800600"/>
            </a:xfrm>
            <a:prstGeom prst="rect">
              <a:avLst/>
            </a:prstGeom>
            <a:noFill/>
          </p:spPr>
        </p:pic>
        <p:sp>
          <p:nvSpPr>
            <p:cNvPr id="10" name="Rectangle 9"/>
            <p:cNvSpPr/>
            <p:nvPr/>
          </p:nvSpPr>
          <p:spPr>
            <a:xfrm>
              <a:off x="-3886200" y="4267200"/>
              <a:ext cx="4572000" cy="246221"/>
            </a:xfrm>
            <a:prstGeom prst="rect">
              <a:avLst/>
            </a:prstGeom>
          </p:spPr>
          <p:txBody>
            <a:bodyPr>
              <a:spAutoFit/>
            </a:bodyPr>
            <a:lstStyle/>
            <a:p>
              <a:r>
                <a:rPr lang="en-US" sz="1000" dirty="0" smtClean="0"/>
                <a:t>m00by</a:t>
              </a:r>
              <a:endParaRPr lang="en-US" sz="1000" dirty="0"/>
            </a:p>
          </p:txBody>
        </p:sp>
      </p:grpSp>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3400" y="3048000"/>
            <a:ext cx="5334000" cy="2971800"/>
          </a:xfrm>
          <a:prstGeom prst="rect">
            <a:avLst/>
          </a:prstGeom>
          <a:noFill/>
          <a:ln w="9525">
            <a:noFill/>
            <a:miter lim="800000"/>
            <a:headEnd/>
            <a:tailEnd/>
          </a:ln>
        </p:spPr>
      </p:pic>
      <p:grpSp>
        <p:nvGrpSpPr>
          <p:cNvPr id="12" name="Group 11"/>
          <p:cNvGrpSpPr/>
          <p:nvPr/>
        </p:nvGrpSpPr>
        <p:grpSpPr>
          <a:xfrm>
            <a:off x="9753600" y="3657600"/>
            <a:ext cx="4812349" cy="3446621"/>
            <a:chOff x="762000" y="533400"/>
            <a:chExt cx="4812349" cy="3446621"/>
          </a:xfrm>
        </p:grpSpPr>
        <p:pic>
          <p:nvPicPr>
            <p:cNvPr id="13" name="Picture 2" descr="http://farm4.static.flickr.com/3073/2302027163_675bfed1a6_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 y="533400"/>
              <a:ext cx="4812349" cy="3200400"/>
            </a:xfrm>
            <a:prstGeom prst="rect">
              <a:avLst/>
            </a:prstGeom>
            <a:noFill/>
          </p:spPr>
        </p:pic>
        <p:sp>
          <p:nvSpPr>
            <p:cNvPr id="14" name="Rectangle 13"/>
            <p:cNvSpPr/>
            <p:nvPr/>
          </p:nvSpPr>
          <p:spPr>
            <a:xfrm>
              <a:off x="838200" y="3733800"/>
              <a:ext cx="3048000" cy="246221"/>
            </a:xfrm>
            <a:prstGeom prst="rect">
              <a:avLst/>
            </a:prstGeom>
          </p:spPr>
          <p:txBody>
            <a:bodyPr wrap="square">
              <a:spAutoFit/>
            </a:bodyPr>
            <a:lstStyle/>
            <a:p>
              <a:r>
                <a:rPr lang="en-US" sz="1000" dirty="0" smtClean="0"/>
                <a:t>MC Quinn</a:t>
              </a:r>
              <a:endParaRPr lang="en-US"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algn="ctr" eaLnBrk="1" hangingPunct="1"/>
            <a:r>
              <a:rPr lang="en-US" dirty="0" smtClean="0">
                <a:latin typeface="DIN Offc" charset="0"/>
                <a:cs typeface="DIN Offc" charset="0"/>
              </a:rPr>
              <a:t>Mindsets</a:t>
            </a:r>
          </a:p>
        </p:txBody>
      </p:sp>
      <p:sp>
        <p:nvSpPr>
          <p:cNvPr id="27651" name="Text Box 8"/>
          <p:cNvSpPr txBox="1">
            <a:spLocks noChangeArrowheads="1"/>
          </p:cNvSpPr>
          <p:nvPr/>
        </p:nvSpPr>
        <p:spPr bwMode="auto">
          <a:xfrm>
            <a:off x="762000" y="2055813"/>
            <a:ext cx="3581400" cy="411162"/>
          </a:xfrm>
          <a:prstGeom prst="rect">
            <a:avLst/>
          </a:prstGeom>
          <a:solidFill>
            <a:srgbClr val="4F81BD"/>
          </a:solidFill>
          <a:ln w="9525">
            <a:noFill/>
            <a:miter lim="800000"/>
            <a:headEnd/>
            <a:tailEnd/>
          </a:ln>
        </p:spPr>
        <p:txBody>
          <a:bodyPr/>
          <a:lstStyle/>
          <a:p>
            <a:pPr algn="ctr">
              <a:spcBef>
                <a:spcPct val="50000"/>
              </a:spcBef>
            </a:pPr>
            <a:r>
              <a:rPr lang="en-US" sz="2800">
                <a:solidFill>
                  <a:schemeClr val="bg1"/>
                </a:solidFill>
                <a:latin typeface="DIN Offc" charset="0"/>
                <a:ea typeface="DIN Offc" charset="0"/>
                <a:cs typeface="DIN Offc" charset="0"/>
              </a:rPr>
              <a:t>Fixed Mindset</a:t>
            </a:r>
          </a:p>
        </p:txBody>
      </p:sp>
      <p:sp>
        <p:nvSpPr>
          <p:cNvPr id="27652" name="Text Box 10"/>
          <p:cNvSpPr txBox="1">
            <a:spLocks noChangeArrowheads="1"/>
          </p:cNvSpPr>
          <p:nvPr/>
        </p:nvSpPr>
        <p:spPr bwMode="auto">
          <a:xfrm>
            <a:off x="800100" y="2454275"/>
            <a:ext cx="3519488" cy="3184525"/>
          </a:xfrm>
          <a:prstGeom prst="rect">
            <a:avLst/>
          </a:prstGeom>
          <a:noFill/>
          <a:ln w="25400">
            <a:solidFill>
              <a:srgbClr val="4F81BD"/>
            </a:solidFill>
            <a:miter lim="800000"/>
            <a:headEnd/>
            <a:tailEnd/>
          </a:ln>
        </p:spPr>
        <p:txBody>
          <a:bodyPr/>
          <a:lstStyle/>
          <a:p>
            <a:pPr algn="ctr">
              <a:spcBef>
                <a:spcPct val="50000"/>
              </a:spcBef>
            </a:pPr>
            <a:r>
              <a:rPr lang="en-US" sz="2400">
                <a:latin typeface="DIN Offc" charset="0"/>
                <a:ea typeface="DIN Offc" charset="0"/>
                <a:cs typeface="DIN Offc" charset="0"/>
              </a:rPr>
              <a:t/>
            </a:r>
            <a:br>
              <a:rPr lang="en-US" sz="2400">
                <a:latin typeface="DIN Offc" charset="0"/>
                <a:ea typeface="DIN Offc" charset="0"/>
                <a:cs typeface="DIN Offc" charset="0"/>
              </a:rPr>
            </a:br>
            <a:r>
              <a:rPr lang="en-US" sz="2400">
                <a:latin typeface="DIN Offc" charset="0"/>
                <a:ea typeface="DIN Offc" charset="0"/>
                <a:cs typeface="DIN Offc" charset="0"/>
              </a:rPr>
              <a:t/>
            </a:r>
            <a:br>
              <a:rPr lang="en-US" sz="2400">
                <a:latin typeface="DIN Offc" charset="0"/>
                <a:ea typeface="DIN Offc" charset="0"/>
                <a:cs typeface="DIN Offc" charset="0"/>
              </a:rPr>
            </a:br>
            <a:r>
              <a:rPr lang="en-US" sz="2400">
                <a:latin typeface="DIN Offc" charset="0"/>
                <a:ea typeface="DIN Offc" charset="0"/>
                <a:cs typeface="DIN Offc" charset="0"/>
              </a:rPr>
              <a:t/>
            </a:r>
            <a:br>
              <a:rPr lang="en-US" sz="2400">
                <a:latin typeface="DIN Offc" charset="0"/>
                <a:ea typeface="DIN Offc" charset="0"/>
                <a:cs typeface="DIN Offc" charset="0"/>
              </a:rPr>
            </a:br>
            <a:r>
              <a:rPr lang="en-US" sz="2400">
                <a:latin typeface="DIN Offc" charset="0"/>
                <a:ea typeface="DIN Offc" charset="0"/>
                <a:cs typeface="DIN Offc" charset="0"/>
              </a:rPr>
              <a:t>Intelligence is a fixed trait</a:t>
            </a:r>
          </a:p>
        </p:txBody>
      </p:sp>
      <p:sp>
        <p:nvSpPr>
          <p:cNvPr id="27653" name="Text Box 11"/>
          <p:cNvSpPr txBox="1">
            <a:spLocks noChangeArrowheads="1"/>
          </p:cNvSpPr>
          <p:nvPr/>
        </p:nvSpPr>
        <p:spPr bwMode="auto">
          <a:xfrm>
            <a:off x="4689475" y="2055813"/>
            <a:ext cx="3540125" cy="411162"/>
          </a:xfrm>
          <a:prstGeom prst="rect">
            <a:avLst/>
          </a:prstGeom>
          <a:solidFill>
            <a:srgbClr val="4F81BD"/>
          </a:solidFill>
          <a:ln w="9525">
            <a:noFill/>
            <a:miter lim="800000"/>
            <a:headEnd/>
            <a:tailEnd/>
          </a:ln>
        </p:spPr>
        <p:txBody>
          <a:bodyPr/>
          <a:lstStyle/>
          <a:p>
            <a:pPr algn="ctr">
              <a:spcBef>
                <a:spcPct val="50000"/>
              </a:spcBef>
            </a:pPr>
            <a:r>
              <a:rPr lang="en-US" sz="2800">
                <a:solidFill>
                  <a:schemeClr val="bg1"/>
                </a:solidFill>
                <a:latin typeface="DIN Offc" charset="0"/>
                <a:ea typeface="DIN Offc" charset="0"/>
                <a:cs typeface="DIN Offc" charset="0"/>
              </a:rPr>
              <a:t>Growth Mindset</a:t>
            </a:r>
          </a:p>
        </p:txBody>
      </p:sp>
      <p:sp>
        <p:nvSpPr>
          <p:cNvPr id="27654" name="Text Box 12"/>
          <p:cNvSpPr txBox="1">
            <a:spLocks noChangeArrowheads="1"/>
          </p:cNvSpPr>
          <p:nvPr/>
        </p:nvSpPr>
        <p:spPr bwMode="auto">
          <a:xfrm>
            <a:off x="4710113" y="2454275"/>
            <a:ext cx="3509962" cy="3184525"/>
          </a:xfrm>
          <a:prstGeom prst="rect">
            <a:avLst/>
          </a:prstGeom>
          <a:noFill/>
          <a:ln w="25400">
            <a:solidFill>
              <a:srgbClr val="4F81BD"/>
            </a:solidFill>
            <a:miter lim="800000"/>
            <a:headEnd/>
            <a:tailEnd/>
          </a:ln>
        </p:spPr>
        <p:txBody>
          <a:bodyPr/>
          <a:lstStyle/>
          <a:p>
            <a:pPr algn="ctr">
              <a:spcBef>
                <a:spcPct val="50000"/>
              </a:spcBef>
            </a:pPr>
            <a:r>
              <a:rPr lang="en-US" sz="2400">
                <a:latin typeface="DIN Offc" charset="0"/>
                <a:ea typeface="DIN Offc" charset="0"/>
                <a:cs typeface="DIN Offc" charset="0"/>
              </a:rPr>
              <a:t/>
            </a:r>
            <a:br>
              <a:rPr lang="en-US" sz="2400">
                <a:latin typeface="DIN Offc" charset="0"/>
                <a:ea typeface="DIN Offc" charset="0"/>
                <a:cs typeface="DIN Offc" charset="0"/>
              </a:rPr>
            </a:br>
            <a:r>
              <a:rPr lang="en-US" sz="2400">
                <a:latin typeface="DIN Offc" charset="0"/>
                <a:ea typeface="DIN Offc" charset="0"/>
                <a:cs typeface="DIN Offc" charset="0"/>
              </a:rPr>
              <a:t/>
            </a:r>
            <a:br>
              <a:rPr lang="en-US" sz="2400">
                <a:latin typeface="DIN Offc" charset="0"/>
                <a:ea typeface="DIN Offc" charset="0"/>
                <a:cs typeface="DIN Offc" charset="0"/>
              </a:rPr>
            </a:br>
            <a:r>
              <a:rPr lang="en-US" sz="2400">
                <a:latin typeface="DIN Offc" charset="0"/>
                <a:ea typeface="DIN Offc" charset="0"/>
                <a:cs typeface="DIN Offc" charset="0"/>
              </a:rPr>
              <a:t>Intelligence is a malleable quality, a potential that can be developed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ichland College EB educator keynote v02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ekton Pro"/>
        <a:ea typeface=""/>
        <a:cs typeface=""/>
      </a:majorFont>
      <a:minorFont>
        <a:latin typeface="Tekt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Richland College EB educator keynote v02c</Template>
  <TotalTime>3621</TotalTime>
  <Words>1890</Words>
  <Application>Microsoft Macintosh PowerPoint</Application>
  <PresentationFormat>On-screen Show (4:3)</PresentationFormat>
  <Paragraphs>212</Paragraphs>
  <Slides>36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Calibri</vt:lpstr>
      <vt:lpstr>Century Gothic</vt:lpstr>
      <vt:lpstr>Comic Sans MS</vt:lpstr>
      <vt:lpstr>DIN Offc</vt:lpstr>
      <vt:lpstr>Kozuka Gothic Pro H</vt:lpstr>
      <vt:lpstr>Tekton Pro</vt:lpstr>
      <vt:lpstr>Arial</vt:lpstr>
      <vt:lpstr>Richland College EB educator keynote v02c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Mindsets</vt:lpstr>
      <vt:lpstr>The Impact of Growth Mindset</vt:lpstr>
      <vt:lpstr>Math Achievement in Junior HS</vt:lpstr>
      <vt:lpstr>PowerPoint Presentation</vt:lpstr>
      <vt:lpstr>Growth Mindsets Influences: </vt:lpstr>
      <vt:lpstr>Growth Mindsets Influences: </vt:lpstr>
      <vt:lpstr>Growth Mindsets Influences: </vt:lpstr>
      <vt:lpstr>Study on Students Making a Transition  to 7th Grade, from: Blackwell, L., Trzesniewski, K., &amp; Dweck, C.S. (2007).  Implicit Theories of Intelligence Predict Achievement                Across an Adolescent Transition: A Longitudinal Study and an Intervention.  Child Development, 78. 246-263.</vt:lpstr>
      <vt:lpstr>Growth Mindset Material Used</vt:lpstr>
      <vt:lpstr>Change in Math Grades</vt:lpstr>
      <vt:lpstr>Noticeable Motivation Increase</vt:lpstr>
      <vt:lpstr>Study on How Mindsets Are Communicated from: Mueller, C. M. &amp; Dweck, C. S. (1998).  Intelligence praise can undermine motivation and performance.  Journal of Personality and Social Psychology, 75, 33-52.</vt:lpstr>
      <vt:lpstr>Each student worked on a non-verbal IQ test &amp; was given one kind of praise</vt:lpstr>
      <vt:lpstr># of problems solved on the IQ test </vt:lpstr>
      <vt:lpstr>The Brainology® Program</vt:lpstr>
      <vt:lpstr>The Brainology®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responses to the question : Have you changed your mind about anything?</vt:lpstr>
      <vt:lpstr>Teacher Response to the question:  Have you noticed changes in your students?</vt:lpstr>
      <vt:lpstr>Why use Brainology® to Motivate Students?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eduardo</dc:creator>
  <cp:lastModifiedBy>J Peskett</cp:lastModifiedBy>
  <cp:revision>158</cp:revision>
  <dcterms:created xsi:type="dcterms:W3CDTF">2008-07-29T21:36:19Z</dcterms:created>
  <dcterms:modified xsi:type="dcterms:W3CDTF">2016-02-19T19:43:41Z</dcterms:modified>
</cp:coreProperties>
</file>